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2" r:id="rId11"/>
    <p:sldId id="278" r:id="rId12"/>
    <p:sldId id="265" r:id="rId13"/>
    <p:sldId id="266" r:id="rId14"/>
    <p:sldId id="273" r:id="rId15"/>
    <p:sldId id="279" r:id="rId16"/>
    <p:sldId id="280" r:id="rId17"/>
    <p:sldId id="281" r:id="rId18"/>
    <p:sldId id="269" r:id="rId19"/>
  </p:sldIdLst>
  <p:sldSz cx="18288000" cy="10287000"/>
  <p:notesSz cx="6858000" cy="9144000"/>
  <p:embeddedFontLst>
    <p:embeddedFont>
      <p:font typeface="Canva Sans" panose="020B0604020202020204" charset="0"/>
      <p:regular r:id="rId20"/>
    </p:embeddedFont>
    <p:embeddedFont>
      <p:font typeface="Engravers MT" panose="020F0502020204030204" pitchFamily="18" charset="0"/>
      <p:regular r:id="rId21"/>
    </p:embeddedFont>
    <p:embeddedFont>
      <p:font typeface="Times New Roman Bold" panose="02020803070505020304" charset="0"/>
      <p:regular r:id="rId22"/>
      <p:bold r:id="rId23"/>
    </p:embeddedFont>
    <p:embeddedFont>
      <p:font typeface="Times New Roman Bold Italics" panose="020B0604020202020204" charset="0"/>
      <p:regular r:id="rId24"/>
    </p:embeddedFont>
    <p:embeddedFont>
      <p:font typeface="Times New Roman Italics" panose="020B0604020202020204" charset="0"/>
      <p:regular r:id="rId25"/>
    </p:embeddedFont>
    <p:embeddedFont>
      <p:font typeface="TT Rounds Condense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30E43-BF8B-40DA-A966-659DDDDB31E9}" v="24" dt="2025-03-10T08:17:15.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87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07945" y="476815"/>
            <a:ext cx="10272111" cy="2026334"/>
            <a:chOff x="0" y="0"/>
            <a:chExt cx="13696148" cy="2701779"/>
          </a:xfrm>
        </p:grpSpPr>
        <p:sp>
          <p:nvSpPr>
            <p:cNvPr id="3" name="Freeform 3"/>
            <p:cNvSpPr/>
            <p:nvPr/>
          </p:nvSpPr>
          <p:spPr>
            <a:xfrm>
              <a:off x="0" y="0"/>
              <a:ext cx="13696187" cy="2701798"/>
            </a:xfrm>
            <a:custGeom>
              <a:avLst/>
              <a:gdLst/>
              <a:ahLst/>
              <a:cxnLst/>
              <a:rect l="l" t="t" r="r" b="b"/>
              <a:pathLst>
                <a:path w="13696187" h="2701798">
                  <a:moveTo>
                    <a:pt x="0" y="0"/>
                  </a:moveTo>
                  <a:lnTo>
                    <a:pt x="13696187" y="0"/>
                  </a:lnTo>
                  <a:lnTo>
                    <a:pt x="13696187" y="2701798"/>
                  </a:lnTo>
                  <a:lnTo>
                    <a:pt x="0" y="2701798"/>
                  </a:lnTo>
                  <a:lnTo>
                    <a:pt x="0" y="0"/>
                  </a:lnTo>
                  <a:close/>
                </a:path>
              </a:pathLst>
            </a:custGeom>
            <a:blipFill>
              <a:blip r:embed="rId2"/>
              <a:stretch>
                <a:fillRect/>
              </a:stretch>
            </a:blipFill>
          </p:spPr>
        </p:sp>
      </p:grpSp>
      <p:sp>
        <p:nvSpPr>
          <p:cNvPr id="4" name="TextBox 4"/>
          <p:cNvSpPr txBox="1"/>
          <p:nvPr/>
        </p:nvSpPr>
        <p:spPr>
          <a:xfrm>
            <a:off x="1704295" y="4394530"/>
            <a:ext cx="14879411" cy="1215204"/>
          </a:xfrm>
          <a:prstGeom prst="rect">
            <a:avLst/>
          </a:prstGeom>
        </p:spPr>
        <p:txBody>
          <a:bodyPr lIns="0" tIns="0" rIns="0" bIns="0" rtlCol="0" anchor="t">
            <a:spAutoFit/>
          </a:bodyPr>
          <a:lstStyle/>
          <a:p>
            <a:pPr algn="ctr">
              <a:lnSpc>
                <a:spcPct val="150000"/>
              </a:lnSpc>
            </a:pPr>
            <a:r>
              <a:rPr lang="en-US" sz="2800"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AI-INTEGRATED HOME AND COMMUNITY PROTECTION SYSTEM </a:t>
            </a:r>
          </a:p>
          <a:p>
            <a:pPr algn="ctr">
              <a:lnSpc>
                <a:spcPct val="150000"/>
              </a:lnSpc>
            </a:pPr>
            <a:r>
              <a:rPr lang="en-US" sz="2800"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SUPPORT SDG 11</a:t>
            </a:r>
          </a:p>
        </p:txBody>
      </p:sp>
      <p:sp>
        <p:nvSpPr>
          <p:cNvPr id="5" name="TextBox 5"/>
          <p:cNvSpPr txBox="1"/>
          <p:nvPr/>
        </p:nvSpPr>
        <p:spPr>
          <a:xfrm>
            <a:off x="12039599" y="8389144"/>
            <a:ext cx="5219701" cy="446661"/>
          </a:xfrm>
          <a:prstGeom prst="rect">
            <a:avLst/>
          </a:prstGeom>
        </p:spPr>
        <p:txBody>
          <a:bodyPr lIns="0" tIns="0" rIns="0" bIns="0" rtlCol="0" anchor="t">
            <a:spAutoFit/>
          </a:bodyPr>
          <a:lstStyle/>
          <a:p>
            <a:pPr algn="r">
              <a:lnSpc>
                <a:spcPts val="3780"/>
              </a:lnSpc>
            </a:pPr>
            <a:r>
              <a:rPr lang="en-US" sz="2700">
                <a:solidFill>
                  <a:srgbClr val="000000"/>
                </a:solidFill>
                <a:latin typeface="Times New Roman" panose="02020603050405020304" pitchFamily="18" charset="0"/>
                <a:ea typeface="Canva Sans"/>
                <a:cs typeface="Times New Roman" panose="02020603050405020304" pitchFamily="18" charset="0"/>
                <a:sym typeface="Canva Sans"/>
              </a:rPr>
              <a:t>    Santhosh R - 211191101131</a:t>
            </a:r>
          </a:p>
        </p:txBody>
      </p:sp>
      <p:sp>
        <p:nvSpPr>
          <p:cNvPr id="6" name="TextBox 6"/>
          <p:cNvSpPr txBox="1"/>
          <p:nvPr/>
        </p:nvSpPr>
        <p:spPr>
          <a:xfrm>
            <a:off x="12039599" y="7806690"/>
            <a:ext cx="5219700" cy="446661"/>
          </a:xfrm>
          <a:prstGeom prst="rect">
            <a:avLst/>
          </a:prstGeom>
        </p:spPr>
        <p:txBody>
          <a:bodyPr lIns="0" tIns="0" rIns="0" bIns="0" rtlCol="0" anchor="t">
            <a:spAutoFit/>
          </a:bodyPr>
          <a:lstStyle/>
          <a:p>
            <a:pPr algn="r">
              <a:lnSpc>
                <a:spcPts val="3780"/>
              </a:lnSpc>
            </a:pPr>
            <a:r>
              <a:rPr lang="en-US" sz="2700">
                <a:solidFill>
                  <a:srgbClr val="000000"/>
                </a:solidFill>
                <a:latin typeface="Times New Roman" panose="02020603050405020304" pitchFamily="18" charset="0"/>
                <a:ea typeface="Canva Sans"/>
                <a:cs typeface="Times New Roman" panose="02020603050405020304" pitchFamily="18" charset="0"/>
                <a:sym typeface="Canva Sans"/>
              </a:rPr>
              <a:t>Thanush K - 211191101159</a:t>
            </a:r>
          </a:p>
        </p:txBody>
      </p:sp>
      <p:sp>
        <p:nvSpPr>
          <p:cNvPr id="7" name="TextBox 7"/>
          <p:cNvSpPr txBox="1"/>
          <p:nvPr/>
        </p:nvSpPr>
        <p:spPr>
          <a:xfrm>
            <a:off x="1028700" y="8341519"/>
            <a:ext cx="5512425" cy="446661"/>
          </a:xfrm>
          <a:prstGeom prst="rect">
            <a:avLst/>
          </a:prstGeom>
        </p:spPr>
        <p:txBody>
          <a:bodyPr lIns="0" tIns="0" rIns="0" bIns="0" rtlCol="0" anchor="t">
            <a:spAutoFit/>
          </a:bodyPr>
          <a:lstStyle/>
          <a:p>
            <a:pPr algn="l">
              <a:lnSpc>
                <a:spcPts val="3780"/>
              </a:lnSpc>
            </a:pPr>
            <a:r>
              <a:rPr lang="en-US" sz="2700">
                <a:solidFill>
                  <a:srgbClr val="000000"/>
                </a:solidFill>
                <a:latin typeface="Times New Roman" panose="02020603050405020304" pitchFamily="18" charset="0"/>
                <a:ea typeface="Times New Roman"/>
                <a:cs typeface="Times New Roman" panose="02020603050405020304" pitchFamily="18" charset="0"/>
                <a:sym typeface="Times New Roman"/>
              </a:rPr>
              <a:t>Project Guide: Ms.A.MAHESWARI</a:t>
            </a:r>
          </a:p>
        </p:txBody>
      </p:sp>
      <p:sp>
        <p:nvSpPr>
          <p:cNvPr id="8" name="TextBox 8"/>
          <p:cNvSpPr txBox="1"/>
          <p:nvPr/>
        </p:nvSpPr>
        <p:spPr>
          <a:xfrm>
            <a:off x="1028700" y="7759065"/>
            <a:ext cx="4764966" cy="446661"/>
          </a:xfrm>
          <a:prstGeom prst="rect">
            <a:avLst/>
          </a:prstGeom>
        </p:spPr>
        <p:txBody>
          <a:bodyPr lIns="0" tIns="0" rIns="0" bIns="0" rtlCol="0" anchor="t">
            <a:spAutoFit/>
          </a:bodyPr>
          <a:lstStyle/>
          <a:p>
            <a:pPr algn="l">
              <a:lnSpc>
                <a:spcPts val="3780"/>
              </a:lnSpc>
            </a:pPr>
            <a:r>
              <a:rPr lang="en-US" sz="2700">
                <a:solidFill>
                  <a:srgbClr val="000000"/>
                </a:solidFill>
                <a:latin typeface="Times New Roman" panose="02020603050405020304" pitchFamily="18" charset="0"/>
                <a:ea typeface="Times New Roman"/>
                <a:cs typeface="Times New Roman" panose="02020603050405020304" pitchFamily="18" charset="0"/>
                <a:sym typeface="Times New Roman"/>
              </a:rPr>
              <a:t>Project Coordinator: Arun M</a:t>
            </a:r>
          </a:p>
        </p:txBody>
      </p:sp>
      <p:sp>
        <p:nvSpPr>
          <p:cNvPr id="9" name="Freeform 9" descr="An Antidote for SDG-Washing: 5 Key ..."/>
          <p:cNvSpPr/>
          <p:nvPr/>
        </p:nvSpPr>
        <p:spPr>
          <a:xfrm>
            <a:off x="1028700" y="4000881"/>
            <a:ext cx="2031999" cy="1793941"/>
          </a:xfrm>
          <a:custGeom>
            <a:avLst/>
            <a:gdLst/>
            <a:ahLst/>
            <a:cxnLst/>
            <a:rect l="l" t="t" r="r" b="b"/>
            <a:pathLst>
              <a:path w="2031999" h="1793941">
                <a:moveTo>
                  <a:pt x="0" y="0"/>
                </a:moveTo>
                <a:lnTo>
                  <a:pt x="2031999" y="0"/>
                </a:lnTo>
                <a:lnTo>
                  <a:pt x="2031999" y="1793941"/>
                </a:lnTo>
                <a:lnTo>
                  <a:pt x="0" y="1793941"/>
                </a:lnTo>
                <a:lnTo>
                  <a:pt x="0" y="0"/>
                </a:lnTo>
                <a:close/>
              </a:path>
            </a:pathLst>
          </a:custGeom>
          <a:blipFill>
            <a:blip r:embed="rId3"/>
            <a:stretch>
              <a:fillRect/>
            </a:stretch>
          </a:blipFill>
        </p:spPr>
      </p:sp>
      <p:grpSp>
        <p:nvGrpSpPr>
          <p:cNvPr id="10" name="Group 10"/>
          <p:cNvGrpSpPr/>
          <p:nvPr/>
        </p:nvGrpSpPr>
        <p:grpSpPr>
          <a:xfrm>
            <a:off x="1495381" y="4436372"/>
            <a:ext cx="1077638" cy="918627"/>
            <a:chOff x="0" y="0"/>
            <a:chExt cx="1436851" cy="1224836"/>
          </a:xfrm>
        </p:grpSpPr>
        <p:sp>
          <p:nvSpPr>
            <p:cNvPr id="11" name="Freeform 11"/>
            <p:cNvSpPr/>
            <p:nvPr/>
          </p:nvSpPr>
          <p:spPr>
            <a:xfrm>
              <a:off x="0" y="0"/>
              <a:ext cx="1436878" cy="1224788"/>
            </a:xfrm>
            <a:custGeom>
              <a:avLst/>
              <a:gdLst/>
              <a:ahLst/>
              <a:cxnLst/>
              <a:rect l="l" t="t" r="r" b="b"/>
              <a:pathLst>
                <a:path w="1436878" h="1224788">
                  <a:moveTo>
                    <a:pt x="0" y="0"/>
                  </a:moveTo>
                  <a:lnTo>
                    <a:pt x="1436878" y="0"/>
                  </a:lnTo>
                  <a:lnTo>
                    <a:pt x="1436878" y="1224788"/>
                  </a:lnTo>
                  <a:lnTo>
                    <a:pt x="0" y="1224788"/>
                  </a:lnTo>
                  <a:lnTo>
                    <a:pt x="0" y="0"/>
                  </a:lnTo>
                  <a:close/>
                </a:path>
              </a:pathLst>
            </a:custGeom>
            <a:blipFill>
              <a:blip r:embed="rId4"/>
              <a:stretch>
                <a:fillRect t="-8655" r="1" b="-8659"/>
              </a:stretch>
            </a:blipFill>
          </p:spPr>
        </p:sp>
      </p:grpSp>
      <p:sp>
        <p:nvSpPr>
          <p:cNvPr id="12" name="Freeform 12" descr="An Antidote for SDG-Washing: 5 Key ..."/>
          <p:cNvSpPr/>
          <p:nvPr/>
        </p:nvSpPr>
        <p:spPr>
          <a:xfrm>
            <a:off x="15227301" y="3820161"/>
            <a:ext cx="2031999" cy="1793941"/>
          </a:xfrm>
          <a:custGeom>
            <a:avLst/>
            <a:gdLst/>
            <a:ahLst/>
            <a:cxnLst/>
            <a:rect l="l" t="t" r="r" b="b"/>
            <a:pathLst>
              <a:path w="2031999" h="1793941">
                <a:moveTo>
                  <a:pt x="0" y="0"/>
                </a:moveTo>
                <a:lnTo>
                  <a:pt x="2031999" y="0"/>
                </a:lnTo>
                <a:lnTo>
                  <a:pt x="2031999" y="1793941"/>
                </a:lnTo>
                <a:lnTo>
                  <a:pt x="0" y="1793941"/>
                </a:lnTo>
                <a:lnTo>
                  <a:pt x="0" y="0"/>
                </a:lnTo>
                <a:close/>
              </a:path>
            </a:pathLst>
          </a:custGeom>
          <a:blipFill>
            <a:blip r:embed="rId3"/>
            <a:stretch>
              <a:fillRect/>
            </a:stretch>
          </a:blipFill>
        </p:spPr>
      </p:sp>
      <p:grpSp>
        <p:nvGrpSpPr>
          <p:cNvPr id="13" name="Group 13"/>
          <p:cNvGrpSpPr/>
          <p:nvPr/>
        </p:nvGrpSpPr>
        <p:grpSpPr>
          <a:xfrm>
            <a:off x="15693982" y="4255652"/>
            <a:ext cx="1077638" cy="918627"/>
            <a:chOff x="0" y="0"/>
            <a:chExt cx="1436851" cy="1224836"/>
          </a:xfrm>
        </p:grpSpPr>
        <p:sp>
          <p:nvSpPr>
            <p:cNvPr id="14" name="Freeform 14"/>
            <p:cNvSpPr/>
            <p:nvPr/>
          </p:nvSpPr>
          <p:spPr>
            <a:xfrm>
              <a:off x="0" y="0"/>
              <a:ext cx="1436878" cy="1224788"/>
            </a:xfrm>
            <a:custGeom>
              <a:avLst/>
              <a:gdLst/>
              <a:ahLst/>
              <a:cxnLst/>
              <a:rect l="l" t="t" r="r" b="b"/>
              <a:pathLst>
                <a:path w="1436878" h="1224788">
                  <a:moveTo>
                    <a:pt x="0" y="0"/>
                  </a:moveTo>
                  <a:lnTo>
                    <a:pt x="1436878" y="0"/>
                  </a:lnTo>
                  <a:lnTo>
                    <a:pt x="1436878" y="1224788"/>
                  </a:lnTo>
                  <a:lnTo>
                    <a:pt x="0" y="1224788"/>
                  </a:lnTo>
                  <a:lnTo>
                    <a:pt x="0" y="0"/>
                  </a:lnTo>
                  <a:close/>
                </a:path>
              </a:pathLst>
            </a:custGeom>
            <a:blipFill>
              <a:blip r:embed="rId4"/>
              <a:stretch>
                <a:fillRect t="-8655" r="1" b="-8659"/>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227C2-A37B-0933-C78E-67C9737ADD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41F547-7252-5BBD-A302-B9A7B720E716}"/>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D4CA9E69-2061-52F9-C1D3-D71DF141B863}"/>
              </a:ext>
            </a:extLst>
          </p:cNvPr>
          <p:cNvSpPr txBox="1"/>
          <p:nvPr/>
        </p:nvSpPr>
        <p:spPr>
          <a:xfrm>
            <a:off x="16798001" y="9238268"/>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13/21</a:t>
            </a:r>
          </a:p>
        </p:txBody>
      </p:sp>
      <p:sp>
        <p:nvSpPr>
          <p:cNvPr id="7" name="TextBox 7">
            <a:extLst>
              <a:ext uri="{FF2B5EF4-FFF2-40B4-BE49-F238E27FC236}">
                <a16:creationId xmlns:a16="http://schemas.microsoft.com/office/drawing/2014/main" id="{C3D5CB9B-5E33-D627-DF20-879F45650FF9}"/>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a:extLst>
              <a:ext uri="{FF2B5EF4-FFF2-40B4-BE49-F238E27FC236}">
                <a16:creationId xmlns:a16="http://schemas.microsoft.com/office/drawing/2014/main" id="{863934B8-8517-5F3A-A687-D07448BDAAEA}"/>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pic>
        <p:nvPicPr>
          <p:cNvPr id="4" name="Picture 2">
            <a:extLst>
              <a:ext uri="{FF2B5EF4-FFF2-40B4-BE49-F238E27FC236}">
                <a16:creationId xmlns:a16="http://schemas.microsoft.com/office/drawing/2014/main" id="{16FC2099-A284-E76A-2D4F-35305610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104900"/>
            <a:ext cx="10591800" cy="757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8AC0DE9B-D414-0E33-4F6F-1F96F35EAF22}"/>
              </a:ext>
            </a:extLst>
          </p:cNvPr>
          <p:cNvSpPr/>
          <p:nvPr/>
        </p:nvSpPr>
        <p:spPr>
          <a:xfrm>
            <a:off x="3339662" y="419100"/>
            <a:ext cx="12112226" cy="646331"/>
          </a:xfrm>
          <a:prstGeom prst="rect">
            <a:avLst/>
          </a:prstGeom>
        </p:spPr>
        <p:txBody>
          <a:bodyPr wrap="square">
            <a:spAutoFit/>
          </a:bodyPr>
          <a:lstStyle/>
          <a:p>
            <a:pPr algn="ctr"/>
            <a:r>
              <a:rPr lang="en-US" sz="3600" b="1" dirty="0">
                <a:effectLst>
                  <a:outerShdw blurRad="38100" dist="38100" dir="2700000" algn="tl">
                    <a:srgbClr val="000000">
                      <a:alpha val="43137"/>
                    </a:srgbClr>
                  </a:outerShdw>
                </a:effectLst>
                <a:latin typeface="Engravers MT" pitchFamily="18" charset="0"/>
                <a:cs typeface="Times New Roman" panose="02020603050405020304" pitchFamily="18" charset="0"/>
              </a:rPr>
              <a:t>PROTOTYPE CIRCUIT IMAGE </a:t>
            </a:r>
            <a:endParaRPr lang="en-IN" sz="3600" b="1" dirty="0">
              <a:effectLst>
                <a:outerShdw blurRad="38100" dist="38100" dir="2700000" algn="tl">
                  <a:srgbClr val="000000">
                    <a:alpha val="43137"/>
                  </a:srgbClr>
                </a:outerShdw>
              </a:effectLst>
              <a:latin typeface="Engravers MT" pitchFamily="18" charset="0"/>
              <a:cs typeface="Times New Roman" panose="02020603050405020304" pitchFamily="18" charset="0"/>
            </a:endParaRPr>
          </a:p>
        </p:txBody>
      </p:sp>
    </p:spTree>
    <p:extLst>
      <p:ext uri="{BB962C8B-B14F-4D97-AF65-F5344CB8AC3E}">
        <p14:creationId xmlns:p14="http://schemas.microsoft.com/office/powerpoint/2010/main" val="36199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3794-6190-CB20-B9DE-AF2D458A96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35B2A7-7B7B-BB4F-ACD2-1F618618FD52}"/>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a:extLst>
              <a:ext uri="{FF2B5EF4-FFF2-40B4-BE49-F238E27FC236}">
                <a16:creationId xmlns:a16="http://schemas.microsoft.com/office/drawing/2014/main" id="{F590F566-6889-AAF7-9737-1869843B4F1D}"/>
              </a:ext>
            </a:extLst>
          </p:cNvPr>
          <p:cNvSpPr txBox="1"/>
          <p:nvPr/>
        </p:nvSpPr>
        <p:spPr>
          <a:xfrm>
            <a:off x="16798000" y="9281343"/>
            <a:ext cx="1138651" cy="588944"/>
          </a:xfrm>
          <a:prstGeom prst="rect">
            <a:avLst/>
          </a:prstGeom>
        </p:spPr>
        <p:txBody>
          <a:bodyPr wrap="square"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10/21</a:t>
            </a:r>
          </a:p>
        </p:txBody>
      </p:sp>
      <p:sp>
        <p:nvSpPr>
          <p:cNvPr id="5" name="TextBox 5">
            <a:extLst>
              <a:ext uri="{FF2B5EF4-FFF2-40B4-BE49-F238E27FC236}">
                <a16:creationId xmlns:a16="http://schemas.microsoft.com/office/drawing/2014/main" id="{120C6817-EAA4-C36A-92F7-1E1BF718F13B}"/>
              </a:ext>
            </a:extLst>
          </p:cNvPr>
          <p:cNvSpPr txBox="1"/>
          <p:nvPr/>
        </p:nvSpPr>
        <p:spPr>
          <a:xfrm>
            <a:off x="2971800" y="723900"/>
            <a:ext cx="12344400" cy="747705"/>
          </a:xfrm>
          <a:prstGeom prst="rect">
            <a:avLst/>
          </a:prstGeom>
        </p:spPr>
        <p:txBody>
          <a:bodyPr wrap="square" lIns="0" tIns="0" rIns="0" bIns="0" rtlCol="0" anchor="t">
            <a:spAutoFit/>
          </a:bodyPr>
          <a:lstStyle/>
          <a:p>
            <a:pPr algn="ctr">
              <a:lnSpc>
                <a:spcPts val="6440"/>
              </a:lnSpc>
            </a:pPr>
            <a:r>
              <a:rPr lang="en-US" sz="4000" kern="0" dirty="0">
                <a:effectLst/>
                <a:latin typeface="Times New Roman" panose="02020603050405020304" pitchFamily="18" charset="0"/>
                <a:ea typeface="Times New Roman" panose="02020603050405020304" pitchFamily="18" charset="0"/>
              </a:rPr>
              <a:t>GENERAL ARCHITECTURE</a:t>
            </a:r>
            <a:r>
              <a:rPr lang="en-IN" sz="4000" kern="0" dirty="0">
                <a:effectLst/>
              </a:rPr>
              <a:t> </a:t>
            </a:r>
            <a:r>
              <a:rPr lang="en-US" sz="4000" dirty="0">
                <a:solidFill>
                  <a:srgbClr val="000000"/>
                </a:solidFill>
                <a:latin typeface="Times New Roman Bold"/>
                <a:ea typeface="Times New Roman Bold"/>
                <a:cs typeface="Times New Roman Bold"/>
                <a:sym typeface="Times New Roman Bold"/>
              </a:rPr>
              <a:t>DIAGRAM</a:t>
            </a:r>
          </a:p>
        </p:txBody>
      </p:sp>
      <p:sp>
        <p:nvSpPr>
          <p:cNvPr id="7" name="TextBox 7">
            <a:extLst>
              <a:ext uri="{FF2B5EF4-FFF2-40B4-BE49-F238E27FC236}">
                <a16:creationId xmlns:a16="http://schemas.microsoft.com/office/drawing/2014/main" id="{3D49B09B-0F1F-0955-E3C0-332D840309C4}"/>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a:extLst>
              <a:ext uri="{FF2B5EF4-FFF2-40B4-BE49-F238E27FC236}">
                <a16:creationId xmlns:a16="http://schemas.microsoft.com/office/drawing/2014/main" id="{FDDD4592-9924-CA23-6F18-8D8DA78B765B}"/>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pic>
        <p:nvPicPr>
          <p:cNvPr id="3" name="Picture 2">
            <a:extLst>
              <a:ext uri="{FF2B5EF4-FFF2-40B4-BE49-F238E27FC236}">
                <a16:creationId xmlns:a16="http://schemas.microsoft.com/office/drawing/2014/main" id="{9A4787A4-5213-E658-0E74-C483E24A163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3611" b="85926" l="1019" r="100000">
                        <a14:foregroundMark x1="17500" y1="41296" x2="12963" y2="32593"/>
                        <a14:foregroundMark x1="5370" y1="24722" x2="63241" y2="52778"/>
                        <a14:foregroundMark x1="58241" y1="29352" x2="58241" y2="29352"/>
                        <a14:foregroundMark x1="58241" y1="29352" x2="58241" y2="29352"/>
                        <a14:foregroundMark x1="58241" y1="29352" x2="58241" y2="29352"/>
                        <a14:foregroundMark x1="58241" y1="29352" x2="77037" y2="64167"/>
                        <a14:foregroundMark x1="77037" y1="64167" x2="77037" y2="64167"/>
                        <a14:foregroundMark x1="59630" y1="66389" x2="42778" y2="79722"/>
                        <a14:foregroundMark x1="42778" y1="80000" x2="42778" y2="80000"/>
                        <a14:foregroundMark x1="18241" y1="60370" x2="43519" y2="27407"/>
                        <a14:foregroundMark x1="3426" y1="23333" x2="32222" y2="83519"/>
                        <a14:foregroundMark x1="2500" y1="17870" x2="33519" y2="20000"/>
                        <a14:foregroundMark x1="10278" y1="16204" x2="63056" y2="23889"/>
                        <a14:foregroundMark x1="29352" y1="17870" x2="75093" y2="15370"/>
                        <a14:foregroundMark x1="45833" y1="15370" x2="55833" y2="14907"/>
                        <a14:foregroundMark x1="43889" y1="14352" x2="62222" y2="14352"/>
                        <a14:foregroundMark x1="98519" y1="17870" x2="94167" y2="70185"/>
                        <a14:foregroundMark x1="89259" y1="32037" x2="63241" y2="67222"/>
                        <a14:foregroundMark x1="27315" y1="23056" x2="36574" y2="27407"/>
                        <a14:foregroundMark x1="45278" y1="36389" x2="53704" y2="40185"/>
                        <a14:foregroundMark x1="46019" y1="41574" x2="56574" y2="41019"/>
                        <a14:foregroundMark x1="88519" y1="42130" x2="92500" y2="45093"/>
                        <a14:foregroundMark x1="50741" y1="64167" x2="71667" y2="53333"/>
                        <a14:foregroundMark x1="12130" y1="77315" x2="61111" y2="77037"/>
                        <a14:foregroundMark x1="85278" y1="80833" x2="42778" y2="82778"/>
                        <a14:foregroundMark x1="95556" y1="81389" x2="84352" y2="84630"/>
                        <a14:foregroundMark x1="2870" y1="32593" x2="3241" y2="81111"/>
                        <a14:foregroundMark x1="7407" y1="84630" x2="13704" y2="83519"/>
                        <a14:foregroundMark x1="8426" y1="84907" x2="15000" y2="84352"/>
                        <a14:foregroundMark x1="84722" y1="20833" x2="91759" y2="20833"/>
                        <a14:foregroundMark x1="84352" y1="14907" x2="91759" y2="15093"/>
                      </a14:backgroundRemoval>
                    </a14:imgEffect>
                  </a14:imgLayer>
                </a14:imgProps>
              </a:ext>
              <a:ext uri="{28A0092B-C50C-407E-A947-70E740481C1C}">
                <a14:useLocalDpi xmlns:a14="http://schemas.microsoft.com/office/drawing/2010/main" val="0"/>
              </a:ext>
            </a:extLst>
          </a:blip>
          <a:srcRect/>
          <a:stretch>
            <a:fillRect/>
          </a:stretch>
        </p:blipFill>
        <p:spPr bwMode="auto">
          <a:xfrm>
            <a:off x="2011891" y="1471605"/>
            <a:ext cx="13426786" cy="8939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73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798001" y="9278956"/>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11/21</a:t>
            </a:r>
          </a:p>
        </p:txBody>
      </p:sp>
      <p:sp>
        <p:nvSpPr>
          <p:cNvPr id="4" name="TextBox 4"/>
          <p:cNvSpPr txBox="1"/>
          <p:nvPr/>
        </p:nvSpPr>
        <p:spPr>
          <a:xfrm>
            <a:off x="1028700" y="666750"/>
            <a:ext cx="7419305" cy="890270"/>
          </a:xfrm>
          <a:prstGeom prst="rect">
            <a:avLst/>
          </a:prstGeom>
        </p:spPr>
        <p:txBody>
          <a:bodyPr lIns="0" tIns="0" rIns="0" bIns="0" rtlCol="0" anchor="t">
            <a:spAutoFit/>
          </a:bodyPr>
          <a:lstStyle/>
          <a:p>
            <a:pPr algn="ctr">
              <a:lnSpc>
                <a:spcPts val="6580"/>
              </a:lnSpc>
            </a:pPr>
            <a:r>
              <a:rPr lang="en-US" sz="4700" dirty="0">
                <a:solidFill>
                  <a:srgbClr val="000000"/>
                </a:solidFill>
                <a:latin typeface="Times New Roman Bold"/>
                <a:ea typeface="Times New Roman Bold"/>
                <a:cs typeface="Times New Roman Bold"/>
                <a:sym typeface="Times New Roman Bold"/>
              </a:rPr>
              <a:t>OVERVIEW OF PROJECT</a:t>
            </a:r>
          </a:p>
        </p:txBody>
      </p:sp>
      <p:sp>
        <p:nvSpPr>
          <p:cNvPr id="5" name="TextBox 5"/>
          <p:cNvSpPr txBox="1"/>
          <p:nvPr/>
        </p:nvSpPr>
        <p:spPr>
          <a:xfrm>
            <a:off x="1486109" y="1475683"/>
            <a:ext cx="15243521" cy="7900111"/>
          </a:xfrm>
          <a:prstGeom prst="rect">
            <a:avLst/>
          </a:prstGeom>
        </p:spPr>
        <p:txBody>
          <a:bodyPr lIns="0" tIns="0" rIns="0" bIns="0" rtlCol="0" anchor="t">
            <a:spAutoFit/>
          </a:bodyPr>
          <a:lstStyle/>
          <a:p>
            <a:pPr marL="193040" lvl="1" algn="l">
              <a:lnSpc>
                <a:spcPct val="150000"/>
              </a:lnSpc>
            </a:pPr>
            <a:r>
              <a:rPr lang="en-US" sz="2250" b="1" dirty="0">
                <a:solidFill>
                  <a:srgbClr val="000000"/>
                </a:solidFill>
                <a:latin typeface="Times New Roman"/>
                <a:ea typeface="Times New Roman"/>
                <a:cs typeface="Times New Roman"/>
                <a:sym typeface="Times New Roman"/>
              </a:rPr>
              <a:t>AI-Integrated Safety System:</a:t>
            </a:r>
          </a:p>
          <a:p>
            <a:pPr marL="386080" lvl="1" indent="-193040" algn="l">
              <a:lnSpc>
                <a:spcPct val="150000"/>
              </a:lnSpc>
              <a:buFont typeface="Arial"/>
              <a:buChar char="•"/>
            </a:pPr>
            <a:r>
              <a:rPr lang="en-US" sz="2250" dirty="0">
                <a:solidFill>
                  <a:srgbClr val="000000"/>
                </a:solidFill>
                <a:latin typeface="Times New Roman"/>
                <a:ea typeface="Times New Roman"/>
                <a:cs typeface="Times New Roman"/>
                <a:sym typeface="Times New Roman"/>
              </a:rPr>
              <a:t>A smart, IoT-based protection system utilizing microcontrollers to enhance community safety. Supports both voice and button commands for emergency detection and response.</a:t>
            </a:r>
          </a:p>
          <a:p>
            <a:pPr marL="193040" lvl="1" algn="l">
              <a:lnSpc>
                <a:spcPct val="150000"/>
              </a:lnSpc>
            </a:pPr>
            <a:r>
              <a:rPr lang="en-US" sz="2250" b="1" dirty="0">
                <a:solidFill>
                  <a:srgbClr val="000000"/>
                </a:solidFill>
                <a:latin typeface="Times New Roman"/>
                <a:ea typeface="Times New Roman"/>
                <a:cs typeface="Times New Roman"/>
                <a:sym typeface="Times New Roman"/>
              </a:rPr>
              <a:t>Real-Time Emergency Alerts:</a:t>
            </a:r>
          </a:p>
          <a:p>
            <a:pPr marL="386080" lvl="1" indent="-193040" algn="l">
              <a:lnSpc>
                <a:spcPct val="150000"/>
              </a:lnSpc>
              <a:buFont typeface="Arial"/>
              <a:buChar char="•"/>
            </a:pPr>
            <a:r>
              <a:rPr lang="en-US" sz="2250" dirty="0">
                <a:solidFill>
                  <a:srgbClr val="000000"/>
                </a:solidFill>
                <a:latin typeface="Times New Roman"/>
                <a:ea typeface="Times New Roman"/>
                <a:cs typeface="Times New Roman"/>
                <a:sym typeface="Times New Roman"/>
              </a:rPr>
              <a:t>Detects incidents like theft, fire, medical emergencies, and harmful gases. Sends instant notifications to neighbors, authorities, and a centralized server room for coordinated action.</a:t>
            </a:r>
          </a:p>
          <a:p>
            <a:pPr marL="193040" lvl="1" algn="l">
              <a:lnSpc>
                <a:spcPct val="150000"/>
              </a:lnSpc>
            </a:pPr>
            <a:r>
              <a:rPr lang="en-US" sz="2250" b="1" dirty="0">
                <a:solidFill>
                  <a:srgbClr val="000000"/>
                </a:solidFill>
                <a:latin typeface="Times New Roman"/>
                <a:ea typeface="Times New Roman"/>
                <a:cs typeface="Times New Roman"/>
                <a:sym typeface="Times New Roman"/>
              </a:rPr>
              <a:t>Sustainable Design:</a:t>
            </a:r>
          </a:p>
          <a:p>
            <a:pPr marL="386080" lvl="1" indent="-193040" algn="l">
              <a:lnSpc>
                <a:spcPct val="150000"/>
              </a:lnSpc>
              <a:buFont typeface="Arial"/>
              <a:buChar char="•"/>
            </a:pPr>
            <a:r>
              <a:rPr lang="en-US" sz="2250" dirty="0">
                <a:solidFill>
                  <a:srgbClr val="000000"/>
                </a:solidFill>
                <a:latin typeface="Times New Roman"/>
                <a:ea typeface="Times New Roman"/>
                <a:cs typeface="Times New Roman"/>
                <a:sym typeface="Times New Roman"/>
              </a:rPr>
              <a:t>Equipped with solar-powered components to ensure uninterrupted operation, promoting energy efficiency and aligning with sustainable urban living.</a:t>
            </a:r>
          </a:p>
          <a:p>
            <a:pPr marL="193040" lvl="1" algn="l">
              <a:lnSpc>
                <a:spcPct val="150000"/>
              </a:lnSpc>
            </a:pPr>
            <a:r>
              <a:rPr lang="en-US" sz="2250" b="1" dirty="0">
                <a:solidFill>
                  <a:srgbClr val="000000"/>
                </a:solidFill>
                <a:latin typeface="Times New Roman"/>
                <a:ea typeface="Times New Roman"/>
                <a:cs typeface="Times New Roman"/>
                <a:sym typeface="Times New Roman"/>
              </a:rPr>
              <a:t>Survey Insights:</a:t>
            </a:r>
          </a:p>
          <a:p>
            <a:pPr marL="386080" lvl="1" indent="-193040" algn="l">
              <a:lnSpc>
                <a:spcPct val="150000"/>
              </a:lnSpc>
              <a:buFont typeface="Arial"/>
              <a:buChar char="•"/>
            </a:pPr>
            <a:r>
              <a:rPr lang="en-US" sz="2250" dirty="0">
                <a:solidFill>
                  <a:srgbClr val="000000"/>
                </a:solidFill>
                <a:latin typeface="Times New Roman"/>
                <a:ea typeface="Times New Roman"/>
                <a:cs typeface="Times New Roman"/>
                <a:sym typeface="Times New Roman"/>
              </a:rPr>
              <a:t>Survey across Chennai revealed significant safety concerns, with high occurrences of theft (65.2%), gas leaks (55.6%), and fire hazards. The system addresses these critical community safety gaps.</a:t>
            </a:r>
          </a:p>
          <a:p>
            <a:pPr marL="193040" lvl="1" algn="l">
              <a:lnSpc>
                <a:spcPct val="150000"/>
              </a:lnSpc>
            </a:pPr>
            <a:r>
              <a:rPr lang="en-US" sz="2250" b="1" dirty="0">
                <a:solidFill>
                  <a:srgbClr val="000000"/>
                </a:solidFill>
                <a:latin typeface="Times New Roman"/>
                <a:ea typeface="Times New Roman"/>
                <a:cs typeface="Times New Roman"/>
                <a:sym typeface="Times New Roman"/>
              </a:rPr>
              <a:t>Scalable &amp; Community-Focused:</a:t>
            </a:r>
          </a:p>
          <a:p>
            <a:pPr marL="386080" lvl="1" indent="-193040" algn="l">
              <a:lnSpc>
                <a:spcPct val="150000"/>
              </a:lnSpc>
              <a:buFont typeface="Arial"/>
              <a:buChar char="•"/>
            </a:pPr>
            <a:r>
              <a:rPr lang="en-US" sz="2250" dirty="0">
                <a:solidFill>
                  <a:srgbClr val="000000"/>
                </a:solidFill>
                <a:latin typeface="Times New Roman"/>
                <a:ea typeface="Times New Roman"/>
                <a:cs typeface="Times New Roman"/>
                <a:sym typeface="Times New Roman"/>
              </a:rPr>
              <a:t>Designed for deployment in residential areas, aiming to create a safer, more resilient smart city environment through AI and IoT integration.</a:t>
            </a:r>
          </a:p>
        </p:txBody>
      </p:sp>
      <p:sp>
        <p:nvSpPr>
          <p:cNvPr id="6" name="TextBox 6"/>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7" name="TextBox 7"/>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798001" y="9254385"/>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12/21</a:t>
            </a:r>
          </a:p>
        </p:txBody>
      </p:sp>
      <p:sp>
        <p:nvSpPr>
          <p:cNvPr id="7" name="TextBox 7"/>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pic>
        <p:nvPicPr>
          <p:cNvPr id="3" name="Picture 2">
            <a:extLst>
              <a:ext uri="{FF2B5EF4-FFF2-40B4-BE49-F238E27FC236}">
                <a16:creationId xmlns:a16="http://schemas.microsoft.com/office/drawing/2014/main" id="{DA3E680C-766F-D5A3-67D2-D917E6372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626" y="1714500"/>
            <a:ext cx="7958928" cy="6858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5AC8516D-552B-837D-8991-D023C5DDC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8200" y="1714500"/>
            <a:ext cx="5715000" cy="6858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F7C641B-74E8-41EA-7F29-32239A461DD7}"/>
              </a:ext>
            </a:extLst>
          </p:cNvPr>
          <p:cNvSpPr txBox="1"/>
          <p:nvPr/>
        </p:nvSpPr>
        <p:spPr>
          <a:xfrm>
            <a:off x="3162299" y="647700"/>
            <a:ext cx="11010901" cy="1077218"/>
          </a:xfrm>
          <a:prstGeom prst="rect">
            <a:avLst/>
          </a:prstGeom>
          <a:noFill/>
        </p:spPr>
        <p:txBody>
          <a:bodyPr wrap="square" rtlCol="0">
            <a:spAutoFit/>
          </a:bodyPr>
          <a:lstStyle/>
          <a:p>
            <a:pPr algn="ctr"/>
            <a:r>
              <a:rPr lang="en-US" sz="3200" b="1" dirty="0">
                <a:latin typeface="Engravers MT" pitchFamily="18" charset="0"/>
              </a:rPr>
              <a:t>PROTOTYPE  PRESENTION  WITH HOD’S  (CSE &amp; CIVIL</a:t>
            </a:r>
            <a:r>
              <a:rPr lang="en-US" sz="3200" b="1" dirty="0"/>
              <a:t>)</a:t>
            </a:r>
            <a:endParaRPr lang="en-IN" sz="32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59A8-84E0-CE5F-02CF-0EEE034BBF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58C847-4396-E44B-1D7A-C7AC0A4D878B}"/>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901A4AD-07A3-E700-C5F7-104986D951A5}"/>
              </a:ext>
            </a:extLst>
          </p:cNvPr>
          <p:cNvSpPr txBox="1"/>
          <p:nvPr/>
        </p:nvSpPr>
        <p:spPr>
          <a:xfrm>
            <a:off x="16798001" y="9278956"/>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14/21</a:t>
            </a:r>
          </a:p>
        </p:txBody>
      </p:sp>
      <p:sp>
        <p:nvSpPr>
          <p:cNvPr id="7" name="TextBox 7">
            <a:extLst>
              <a:ext uri="{FF2B5EF4-FFF2-40B4-BE49-F238E27FC236}">
                <a16:creationId xmlns:a16="http://schemas.microsoft.com/office/drawing/2014/main" id="{9B6E65B5-8485-7D92-CF9E-41A7A8C8ADF4}"/>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a:extLst>
              <a:ext uri="{FF2B5EF4-FFF2-40B4-BE49-F238E27FC236}">
                <a16:creationId xmlns:a16="http://schemas.microsoft.com/office/drawing/2014/main" id="{37E70BFA-5FE2-0AF8-0892-531AFB10FC91}"/>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
        <p:nvSpPr>
          <p:cNvPr id="4" name="Rectangle 3">
            <a:extLst>
              <a:ext uri="{FF2B5EF4-FFF2-40B4-BE49-F238E27FC236}">
                <a16:creationId xmlns:a16="http://schemas.microsoft.com/office/drawing/2014/main" id="{8F54AD19-055D-0951-45DF-BABBE2FB28E4}"/>
              </a:ext>
            </a:extLst>
          </p:cNvPr>
          <p:cNvSpPr/>
          <p:nvPr/>
        </p:nvSpPr>
        <p:spPr>
          <a:xfrm>
            <a:off x="1600199" y="152400"/>
            <a:ext cx="14478001" cy="646331"/>
          </a:xfrm>
          <a:prstGeom prst="rect">
            <a:avLst/>
          </a:prstGeom>
        </p:spPr>
        <p:txBody>
          <a:bodyPr wrap="square">
            <a:spAutoFit/>
          </a:bodyPr>
          <a:lstStyle/>
          <a:p>
            <a:pPr algn="ctr"/>
            <a:r>
              <a:rPr lang="en-US" sz="3600" b="1" dirty="0">
                <a:effectLst>
                  <a:outerShdw blurRad="38100" dist="38100" dir="2700000" algn="tl">
                    <a:srgbClr val="000000">
                      <a:alpha val="43137"/>
                    </a:srgbClr>
                  </a:outerShdw>
                </a:effectLst>
                <a:latin typeface="Engravers MT" pitchFamily="18" charset="0"/>
                <a:cs typeface="Times New Roman" panose="02020603050405020304" pitchFamily="18" charset="0"/>
              </a:rPr>
              <a:t>TEAM WORK</a:t>
            </a:r>
            <a:endParaRPr lang="en-IN" sz="3600" b="1" dirty="0">
              <a:effectLst>
                <a:outerShdw blurRad="38100" dist="38100" dir="2700000" algn="tl">
                  <a:srgbClr val="000000">
                    <a:alpha val="43137"/>
                  </a:srgbClr>
                </a:outerShdw>
              </a:effectLst>
              <a:latin typeface="Engravers MT"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81E1E43A-0010-F9FD-76A1-C13637C9AA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790700"/>
            <a:ext cx="6248400" cy="64342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3">
            <a:extLst>
              <a:ext uri="{FF2B5EF4-FFF2-40B4-BE49-F238E27FC236}">
                <a16:creationId xmlns:a16="http://schemas.microsoft.com/office/drawing/2014/main" id="{D2DA0433-EA14-6933-0DF1-2396ED66AE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0" y="2400300"/>
            <a:ext cx="6966377" cy="5181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077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6C48-9FCB-957E-1E1D-8F48EB33D7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D0AE66-8662-FA76-330C-D868388FAE87}"/>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8F79AAC3-0045-6085-F40B-5D7D81F5E0F1}"/>
              </a:ext>
            </a:extLst>
          </p:cNvPr>
          <p:cNvSpPr txBox="1"/>
          <p:nvPr/>
        </p:nvSpPr>
        <p:spPr>
          <a:xfrm>
            <a:off x="16798001" y="9278956"/>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14/21</a:t>
            </a:r>
          </a:p>
        </p:txBody>
      </p:sp>
      <p:sp>
        <p:nvSpPr>
          <p:cNvPr id="7" name="TextBox 7">
            <a:extLst>
              <a:ext uri="{FF2B5EF4-FFF2-40B4-BE49-F238E27FC236}">
                <a16:creationId xmlns:a16="http://schemas.microsoft.com/office/drawing/2014/main" id="{43901474-72F9-7023-AFAA-C73D5AF8A3E9}"/>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a:extLst>
              <a:ext uri="{FF2B5EF4-FFF2-40B4-BE49-F238E27FC236}">
                <a16:creationId xmlns:a16="http://schemas.microsoft.com/office/drawing/2014/main" id="{ECBA02B3-5183-B6C3-D0F3-98B0FC219F59}"/>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
        <p:nvSpPr>
          <p:cNvPr id="4" name="Rectangle 3">
            <a:extLst>
              <a:ext uri="{FF2B5EF4-FFF2-40B4-BE49-F238E27FC236}">
                <a16:creationId xmlns:a16="http://schemas.microsoft.com/office/drawing/2014/main" id="{63B12742-279E-B49A-1B7E-F0C5F3BCF9D4}"/>
              </a:ext>
            </a:extLst>
          </p:cNvPr>
          <p:cNvSpPr/>
          <p:nvPr/>
        </p:nvSpPr>
        <p:spPr>
          <a:xfrm>
            <a:off x="1600199" y="152400"/>
            <a:ext cx="14478001" cy="646331"/>
          </a:xfrm>
          <a:prstGeom prst="rect">
            <a:avLst/>
          </a:prstGeom>
        </p:spPr>
        <p:txBody>
          <a:bodyPr wrap="square">
            <a:spAutoFit/>
          </a:bodyPr>
          <a:lstStyle/>
          <a:p>
            <a:pPr algn="ctr"/>
            <a:r>
              <a:rPr lang="en-US" sz="3600" b="1" dirty="0">
                <a:effectLst>
                  <a:outerShdw blurRad="38100" dist="38100" dir="2700000" algn="tl">
                    <a:srgbClr val="000000">
                      <a:alpha val="43137"/>
                    </a:srgbClr>
                  </a:outerShdw>
                </a:effectLst>
                <a:latin typeface="Engravers MT" pitchFamily="18" charset="0"/>
                <a:cs typeface="Times New Roman" panose="02020603050405020304" pitchFamily="18" charset="0"/>
              </a:rPr>
              <a:t>Conference Presentation</a:t>
            </a:r>
            <a:endParaRPr lang="en-IN" sz="3600" b="1" dirty="0">
              <a:effectLst>
                <a:outerShdw blurRad="38100" dist="38100" dir="2700000" algn="tl">
                  <a:srgbClr val="000000">
                    <a:alpha val="43137"/>
                  </a:srgbClr>
                </a:outerShdw>
              </a:effectLst>
              <a:latin typeface="Engravers MT"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EA3B8C3-822B-549B-5C13-750A55BB2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1181100"/>
            <a:ext cx="12340191" cy="71412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3971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6A5707-30C6-1C80-35CB-4DD4213631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825" b="6646"/>
          <a:stretch/>
        </p:blipFill>
        <p:spPr bwMode="auto">
          <a:xfrm>
            <a:off x="1135292" y="736303"/>
            <a:ext cx="5893659" cy="393743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27BCD91A-E41B-643F-A2C2-6F649F577A7D}"/>
              </a:ext>
            </a:extLst>
          </p:cNvPr>
          <p:cNvSpPr txBox="1"/>
          <p:nvPr/>
        </p:nvSpPr>
        <p:spPr>
          <a:xfrm>
            <a:off x="-489879" y="5003503"/>
            <a:ext cx="9144000" cy="492443"/>
          </a:xfrm>
          <a:prstGeom prst="rect">
            <a:avLst/>
          </a:prstGeom>
          <a:noFill/>
        </p:spPr>
        <p:txBody>
          <a:bodyPr wrap="square">
            <a:spAutoFit/>
          </a:bodyPr>
          <a:lstStyle/>
          <a:p>
            <a:pPr marL="57150" algn="ctr">
              <a:spcBef>
                <a:spcPts val="15"/>
              </a:spcBef>
            </a:pPr>
            <a:r>
              <a:rPr lang="en-IN" sz="1800" b="1" dirty="0">
                <a:effectLst/>
                <a:latin typeface="Times New Roman" panose="02020603050405020304" pitchFamily="18" charset="0"/>
                <a:ea typeface="Times New Roman" panose="02020603050405020304" pitchFamily="18" charset="0"/>
              </a:rPr>
              <a:t>Fire Detection Communication Between House 1 and House 2</a:t>
            </a:r>
            <a:endParaRPr lang="en-IN" sz="1800" dirty="0">
              <a:effectLst/>
              <a:latin typeface="Times New Roman" panose="02020603050405020304" pitchFamily="18" charset="0"/>
              <a:ea typeface="Times New Roman" panose="02020603050405020304" pitchFamily="18" charset="0"/>
            </a:endParaRPr>
          </a:p>
          <a:p>
            <a:pPr marL="457200" marR="52705" algn="ctr"/>
            <a:r>
              <a:rPr lang="en-IN" sz="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192D6C4E-0C38-D36B-B9CA-651216C5D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79" t="8224" r="8674" b="27250"/>
          <a:stretch/>
        </p:blipFill>
        <p:spPr bwMode="auto">
          <a:xfrm>
            <a:off x="5410200" y="5495946"/>
            <a:ext cx="4419600" cy="269226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F9383CC-E09E-2747-21FA-CA7FC21CFDD3}"/>
              </a:ext>
            </a:extLst>
          </p:cNvPr>
          <p:cNvSpPr txBox="1"/>
          <p:nvPr/>
        </p:nvSpPr>
        <p:spPr>
          <a:xfrm>
            <a:off x="5410200" y="8223232"/>
            <a:ext cx="5290782" cy="769441"/>
          </a:xfrm>
          <a:prstGeom prst="rect">
            <a:avLst/>
          </a:prstGeom>
          <a:noFill/>
        </p:spPr>
        <p:txBody>
          <a:bodyPr wrap="square">
            <a:spAutoFit/>
          </a:bodyPr>
          <a:lstStyle/>
          <a:p>
            <a:pPr marL="80645" marR="52705" indent="189865" algn="just"/>
            <a:r>
              <a:rPr lang="en-IN" sz="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57150" marR="52705" algn="ctr"/>
            <a:r>
              <a:rPr lang="en-IN" sz="1800" b="1" dirty="0">
                <a:effectLst/>
                <a:latin typeface="Times New Roman" panose="02020603050405020304" pitchFamily="18" charset="0"/>
                <a:ea typeface="Times New Roman" panose="02020603050405020304" pitchFamily="18" charset="0"/>
              </a:rPr>
              <a:t>Gas Leak Detection Communication Between House 1 and House 2</a:t>
            </a:r>
            <a:endParaRPr lang="en-IN"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B9B256D-4CE7-F60D-4D07-8ACE1DB74B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431" b="7804"/>
          <a:stretch/>
        </p:blipFill>
        <p:spPr bwMode="auto">
          <a:xfrm>
            <a:off x="10258567" y="1187052"/>
            <a:ext cx="6894141" cy="4526321"/>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9EECB0BE-AEAA-0D11-40A4-67571BF1A091}"/>
              </a:ext>
            </a:extLst>
          </p:cNvPr>
          <p:cNvSpPr txBox="1"/>
          <p:nvPr/>
        </p:nvSpPr>
        <p:spPr>
          <a:xfrm>
            <a:off x="12288418" y="5792569"/>
            <a:ext cx="5387454" cy="646331"/>
          </a:xfrm>
          <a:prstGeom prst="rect">
            <a:avLst/>
          </a:prstGeom>
          <a:noFill/>
        </p:spPr>
        <p:txBody>
          <a:bodyPr wrap="square">
            <a:spAutoFit/>
          </a:bodyPr>
          <a:lstStyle/>
          <a:p>
            <a:pPr marL="114300" marR="52705" algn="ctr"/>
            <a:r>
              <a:rPr lang="en-IN" sz="1800" b="1" dirty="0">
                <a:effectLst/>
                <a:latin typeface="Times New Roman" panose="02020603050405020304" pitchFamily="18" charset="0"/>
                <a:ea typeface="Times New Roman" panose="02020603050405020304" pitchFamily="18" charset="0"/>
              </a:rPr>
              <a:t>Figure 5: Theft Detection and Emergency Communication Between House 1 and House 2</a:t>
            </a:r>
            <a:endParaRPr lang="en-IN" sz="1800" dirty="0">
              <a:effectLst/>
              <a:latin typeface="Times New Roman" panose="02020603050405020304" pitchFamily="18" charset="0"/>
              <a:ea typeface="Times New Roman" panose="02020603050405020304" pitchFamily="18" charset="0"/>
            </a:endParaRPr>
          </a:p>
        </p:txBody>
      </p:sp>
      <p:sp>
        <p:nvSpPr>
          <p:cNvPr id="11" name="Freeform 2">
            <a:extLst>
              <a:ext uri="{FF2B5EF4-FFF2-40B4-BE49-F238E27FC236}">
                <a16:creationId xmlns:a16="http://schemas.microsoft.com/office/drawing/2014/main" id="{2FDF14F7-5FC5-B911-D44B-67E6CF5CCA2F}"/>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5">
            <a:extLst>
              <a:ext uri="{FF2B5EF4-FFF2-40B4-BE49-F238E27FC236}">
                <a16:creationId xmlns:a16="http://schemas.microsoft.com/office/drawing/2014/main" id="{D89B70DA-E186-4B3B-268B-1764B179091E}"/>
              </a:ext>
            </a:extLst>
          </p:cNvPr>
          <p:cNvSpPr txBox="1"/>
          <p:nvPr/>
        </p:nvSpPr>
        <p:spPr>
          <a:xfrm>
            <a:off x="16798001" y="9278956"/>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14/21</a:t>
            </a:r>
          </a:p>
        </p:txBody>
      </p:sp>
      <p:sp>
        <p:nvSpPr>
          <p:cNvPr id="13" name="TextBox 7">
            <a:extLst>
              <a:ext uri="{FF2B5EF4-FFF2-40B4-BE49-F238E27FC236}">
                <a16:creationId xmlns:a16="http://schemas.microsoft.com/office/drawing/2014/main" id="{1BC29ED9-60F0-D4D6-26D3-24F2A4D0ECA9}"/>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14" name="TextBox 8">
            <a:extLst>
              <a:ext uri="{FF2B5EF4-FFF2-40B4-BE49-F238E27FC236}">
                <a16:creationId xmlns:a16="http://schemas.microsoft.com/office/drawing/2014/main" id="{AEE73AC2-F02A-9245-E1B2-D4CBF440A655}"/>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
        <p:nvSpPr>
          <p:cNvPr id="16" name="TextBox 15">
            <a:extLst>
              <a:ext uri="{FF2B5EF4-FFF2-40B4-BE49-F238E27FC236}">
                <a16:creationId xmlns:a16="http://schemas.microsoft.com/office/drawing/2014/main" id="{4D6561AD-79C1-8E13-1A2E-784166766C6F}"/>
              </a:ext>
            </a:extLst>
          </p:cNvPr>
          <p:cNvSpPr txBox="1"/>
          <p:nvPr/>
        </p:nvSpPr>
        <p:spPr>
          <a:xfrm>
            <a:off x="4191000" y="571499"/>
            <a:ext cx="9372599" cy="369332"/>
          </a:xfrm>
          <a:prstGeom prst="rect">
            <a:avLst/>
          </a:prstGeom>
          <a:noFill/>
        </p:spPr>
        <p:txBody>
          <a:bodyPr wrap="square">
            <a:spAutoFit/>
          </a:bodyPr>
          <a:lstStyle/>
          <a:p>
            <a:pPr lvl="0" algn="ctr">
              <a:spcBef>
                <a:spcPts val="410"/>
              </a:spcBef>
              <a:buSzPts val="1000"/>
              <a:tabLst>
                <a:tab pos="540385" algn="l"/>
              </a:tabLst>
            </a:pPr>
            <a:r>
              <a:rPr lang="en-US" sz="1800" b="1" spc="-10" dirty="0">
                <a:effectLst/>
                <a:latin typeface="Times New Roman" panose="02020603050405020304" pitchFamily="18" charset="0"/>
                <a:ea typeface="Times New Roman" panose="02020603050405020304" pitchFamily="18" charset="0"/>
              </a:rPr>
              <a:t>Result &amp; Case </a:t>
            </a:r>
            <a:r>
              <a:rPr lang="en-US" sz="1800" b="1" spc="-10" dirty="0" err="1">
                <a:effectLst/>
                <a:latin typeface="Times New Roman" panose="02020603050405020304" pitchFamily="18" charset="0"/>
                <a:ea typeface="Times New Roman" panose="02020603050405020304" pitchFamily="18" charset="0"/>
              </a:rPr>
              <a:t>Studys</a:t>
            </a:r>
            <a:r>
              <a:rPr lang="en-US" sz="1800" b="1" spc="-1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6580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48BC5-3086-FCC5-4366-20358B21C2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121A0F-50C7-BDEF-CC04-899FE113F2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062" b="5878"/>
          <a:stretch/>
        </p:blipFill>
        <p:spPr bwMode="auto">
          <a:xfrm>
            <a:off x="1502452" y="2552700"/>
            <a:ext cx="7312342" cy="4681527"/>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232CEF28-A248-87E3-7429-57096241F218}"/>
              </a:ext>
            </a:extLst>
          </p:cNvPr>
          <p:cNvSpPr txBox="1"/>
          <p:nvPr/>
        </p:nvSpPr>
        <p:spPr>
          <a:xfrm>
            <a:off x="1502452" y="7353300"/>
            <a:ext cx="7162800" cy="646331"/>
          </a:xfrm>
          <a:prstGeom prst="rect">
            <a:avLst/>
          </a:prstGeom>
          <a:noFill/>
        </p:spPr>
        <p:txBody>
          <a:bodyPr wrap="square">
            <a:spAutoFit/>
          </a:bodyPr>
          <a:lstStyle/>
          <a:p>
            <a:pPr marL="114300" marR="52705" algn="ctr"/>
            <a:r>
              <a:rPr lang="en-IN" sz="1800" b="1" dirty="0">
                <a:effectLst/>
                <a:latin typeface="Times New Roman" panose="02020603050405020304" pitchFamily="18" charset="0"/>
                <a:ea typeface="Times New Roman" panose="02020603050405020304" pitchFamily="18" charset="0"/>
              </a:rPr>
              <a:t>Figure 6: Medical Emergency Detection and Response Between House 1 and House 2</a:t>
            </a:r>
            <a:endParaRPr lang="en-IN" sz="18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8DFDB53E-696F-225A-7D05-6F75CF535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70" t="8280" r="5966" b="27334"/>
          <a:stretch/>
        </p:blipFill>
        <p:spPr bwMode="auto">
          <a:xfrm>
            <a:off x="9507326" y="2392957"/>
            <a:ext cx="7256674" cy="4235074"/>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B9641D60-A3F7-7433-3479-C6433D1FF4BB}"/>
              </a:ext>
            </a:extLst>
          </p:cNvPr>
          <p:cNvSpPr txBox="1"/>
          <p:nvPr/>
        </p:nvSpPr>
        <p:spPr>
          <a:xfrm>
            <a:off x="11125200" y="6972300"/>
            <a:ext cx="4953000" cy="646331"/>
          </a:xfrm>
          <a:prstGeom prst="rect">
            <a:avLst/>
          </a:prstGeom>
          <a:noFill/>
        </p:spPr>
        <p:txBody>
          <a:bodyPr wrap="square">
            <a:spAutoFit/>
          </a:bodyPr>
          <a:lstStyle/>
          <a:p>
            <a:pPr marL="57150" marR="52705" algn="ctr"/>
            <a:r>
              <a:rPr lang="en-IN" sz="1800" b="1" dirty="0">
                <a:effectLst/>
                <a:latin typeface="Times New Roman" panose="02020603050405020304" pitchFamily="18" charset="0"/>
                <a:ea typeface="Times New Roman" panose="02020603050405020304" pitchFamily="18" charset="0"/>
              </a:rPr>
              <a:t>Figure 7: False Alarm Detection and Acknowledgment System</a:t>
            </a:r>
            <a:endParaRPr lang="en-IN" sz="1800" dirty="0">
              <a:effectLst/>
              <a:latin typeface="Times New Roman" panose="02020603050405020304" pitchFamily="18" charset="0"/>
              <a:ea typeface="Times New Roman" panose="02020603050405020304" pitchFamily="18" charset="0"/>
            </a:endParaRPr>
          </a:p>
        </p:txBody>
      </p:sp>
      <p:sp>
        <p:nvSpPr>
          <p:cNvPr id="14" name="Freeform 2">
            <a:extLst>
              <a:ext uri="{FF2B5EF4-FFF2-40B4-BE49-F238E27FC236}">
                <a16:creationId xmlns:a16="http://schemas.microsoft.com/office/drawing/2014/main" id="{156BCE97-2B80-883B-D489-7B7DAE049F07}"/>
              </a:ext>
            </a:extLst>
          </p:cNvPr>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5">
            <a:extLst>
              <a:ext uri="{FF2B5EF4-FFF2-40B4-BE49-F238E27FC236}">
                <a16:creationId xmlns:a16="http://schemas.microsoft.com/office/drawing/2014/main" id="{09D6D6A5-CDD7-0BBF-D89D-E2C8EC224E54}"/>
              </a:ext>
            </a:extLst>
          </p:cNvPr>
          <p:cNvSpPr txBox="1"/>
          <p:nvPr/>
        </p:nvSpPr>
        <p:spPr>
          <a:xfrm>
            <a:off x="16798001" y="9278956"/>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14/21</a:t>
            </a:r>
          </a:p>
        </p:txBody>
      </p:sp>
      <p:sp>
        <p:nvSpPr>
          <p:cNvPr id="16" name="TextBox 7">
            <a:extLst>
              <a:ext uri="{FF2B5EF4-FFF2-40B4-BE49-F238E27FC236}">
                <a16:creationId xmlns:a16="http://schemas.microsoft.com/office/drawing/2014/main" id="{E8B75DA3-586C-3018-8E93-D4F33D34551A}"/>
              </a:ext>
            </a:extLst>
          </p:cNvPr>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17" name="TextBox 8">
            <a:extLst>
              <a:ext uri="{FF2B5EF4-FFF2-40B4-BE49-F238E27FC236}">
                <a16:creationId xmlns:a16="http://schemas.microsoft.com/office/drawing/2014/main" id="{037E4A98-D0B5-91B7-7169-E4F6D46D5ABC}"/>
              </a:ext>
            </a:extLst>
          </p:cNvPr>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extLst>
      <p:ext uri="{BB962C8B-B14F-4D97-AF65-F5344CB8AC3E}">
        <p14:creationId xmlns:p14="http://schemas.microsoft.com/office/powerpoint/2010/main" val="10888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647700"/>
            <a:ext cx="5110853" cy="802977"/>
          </a:xfrm>
          <a:prstGeom prst="rect">
            <a:avLst/>
          </a:prstGeom>
        </p:spPr>
        <p:txBody>
          <a:bodyPr lIns="0" tIns="0" rIns="0" bIns="0" rtlCol="0" anchor="t">
            <a:spAutoFit/>
          </a:bodyPr>
          <a:lstStyle/>
          <a:p>
            <a:pPr algn="ctr">
              <a:lnSpc>
                <a:spcPts val="6719"/>
              </a:lnSpc>
            </a:pPr>
            <a:r>
              <a:rPr lang="en-IN" sz="4800" dirty="0"/>
              <a:t>Conclusion</a:t>
            </a:r>
            <a:endParaRPr lang="en-US" sz="4800" dirty="0">
              <a:solidFill>
                <a:srgbClr val="000000"/>
              </a:solidFill>
              <a:latin typeface="Times New Roman Bold"/>
              <a:ea typeface="Times New Roman Bold"/>
              <a:cs typeface="Times New Roman Bold"/>
              <a:sym typeface="Times New Roman Bold"/>
            </a:endParaRPr>
          </a:p>
        </p:txBody>
      </p:sp>
      <p:sp>
        <p:nvSpPr>
          <p:cNvPr id="4" name="TextBox 4"/>
          <p:cNvSpPr txBox="1"/>
          <p:nvPr/>
        </p:nvSpPr>
        <p:spPr>
          <a:xfrm>
            <a:off x="16798001" y="9163893"/>
            <a:ext cx="1138651"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21/21</a:t>
            </a:r>
          </a:p>
        </p:txBody>
      </p:sp>
      <p:sp>
        <p:nvSpPr>
          <p:cNvPr id="6" name="TextBox 6"/>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7" name="TextBox 7"/>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
        <p:nvSpPr>
          <p:cNvPr id="60" name="TextBox 3">
            <a:extLst>
              <a:ext uri="{FF2B5EF4-FFF2-40B4-BE49-F238E27FC236}">
                <a16:creationId xmlns:a16="http://schemas.microsoft.com/office/drawing/2014/main" id="{3E1659EB-5073-3C2B-F8D2-0B5FF5F25C41}"/>
              </a:ext>
            </a:extLst>
          </p:cNvPr>
          <p:cNvSpPr txBox="1"/>
          <p:nvPr/>
        </p:nvSpPr>
        <p:spPr>
          <a:xfrm>
            <a:off x="2590799" y="1716934"/>
            <a:ext cx="14207201" cy="5830379"/>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en-US" sz="3200" dirty="0"/>
              <a:t>The AI-Based Home and Community Safety System ensures safety in real-time by the utilization of emergency detection, IoT communication, and smart alerting features. The system based on MQTT message communication has enabled timely forwarding of notifications regarding theft, health issues, leakage of gas, and fire incidents to the community. The system is complemented by a mobile and web app interface, making it even more user-friendly for prompt response and monitoring. The introduction of an Acknowledgment Button has minimized false alarms, thus making it even more reliable and response effective.</a:t>
            </a:r>
            <a:endParaRPr lang="en-US" sz="3200" dirty="0">
              <a:solidFill>
                <a:srgbClr val="000000"/>
              </a:solidFill>
              <a:latin typeface="Times New Roman Bold"/>
              <a:ea typeface="Times New Roman Bold"/>
              <a:cs typeface="Times New Roman Bold"/>
              <a:sym typeface="Times New Roman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2/21</a:t>
            </a:r>
          </a:p>
        </p:txBody>
      </p:sp>
      <p:sp>
        <p:nvSpPr>
          <p:cNvPr id="4" name="TextBox 4"/>
          <p:cNvSpPr txBox="1"/>
          <p:nvPr/>
        </p:nvSpPr>
        <p:spPr>
          <a:xfrm>
            <a:off x="2338801" y="9281343"/>
            <a:ext cx="13538139" cy="376898"/>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panose="02020603050405020304" pitchFamily="18" charset="0"/>
                <a:ea typeface="Times New Roman"/>
                <a:cs typeface="Times New Roman" panose="02020603050405020304" pitchFamily="18" charset="0"/>
                <a:sym typeface="Times New Roman"/>
              </a:rPr>
              <a:t>AI-INTEGRATED HOME AND COMMUNITY PROTECTION SYSTEM SUPPORT SDG 11</a:t>
            </a:r>
          </a:p>
        </p:txBody>
      </p:sp>
      <p:sp>
        <p:nvSpPr>
          <p:cNvPr id="5" name="TextBox 5"/>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Times New Roman" panose="02020603050405020304" pitchFamily="18" charset="0"/>
                <a:ea typeface="Canva Sans"/>
                <a:cs typeface="Times New Roman" panose="02020603050405020304" pitchFamily="18" charset="0"/>
                <a:sym typeface="Canva Sans"/>
              </a:rPr>
              <a:t>1159- Thanush</a:t>
            </a:r>
          </a:p>
          <a:p>
            <a:pPr algn="l">
              <a:lnSpc>
                <a:spcPts val="2430"/>
              </a:lnSpc>
            </a:pPr>
            <a:r>
              <a:rPr lang="en-US" sz="1736">
                <a:solidFill>
                  <a:srgbClr val="2EE6E3"/>
                </a:solidFill>
                <a:latin typeface="Times New Roman" panose="02020603050405020304" pitchFamily="18" charset="0"/>
                <a:ea typeface="Canva Sans"/>
                <a:cs typeface="Times New Roman" panose="02020603050405020304" pitchFamily="18" charset="0"/>
                <a:sym typeface="Canva Sans"/>
              </a:rPr>
              <a:t>1131- Santhosh</a:t>
            </a:r>
          </a:p>
        </p:txBody>
      </p:sp>
      <p:sp>
        <p:nvSpPr>
          <p:cNvPr id="6" name="TextBox 6"/>
          <p:cNvSpPr txBox="1"/>
          <p:nvPr/>
        </p:nvSpPr>
        <p:spPr>
          <a:xfrm>
            <a:off x="1028700" y="628650"/>
            <a:ext cx="3619500" cy="858377"/>
          </a:xfrm>
          <a:prstGeom prst="rect">
            <a:avLst/>
          </a:prstGeom>
        </p:spPr>
        <p:txBody>
          <a:bodyPr lIns="0" tIns="0" rIns="0" bIns="0" rtlCol="0" anchor="t">
            <a:spAutoFit/>
          </a:bodyPr>
          <a:lstStyle/>
          <a:p>
            <a:pPr algn="ctr">
              <a:lnSpc>
                <a:spcPts val="7278"/>
              </a:lnSpc>
            </a:pPr>
            <a:r>
              <a:rPr lang="en-US" sz="5198">
                <a:solidFill>
                  <a:srgbClr val="000000"/>
                </a:solidFill>
                <a:latin typeface="Times New Roman" panose="02020603050405020304" pitchFamily="18" charset="0"/>
                <a:ea typeface="Times New Roman Bold"/>
                <a:cs typeface="Times New Roman" panose="02020603050405020304" pitchFamily="18" charset="0"/>
                <a:sym typeface="Times New Roman Bold"/>
              </a:rPr>
              <a:t>ABSTRACT</a:t>
            </a:r>
          </a:p>
        </p:txBody>
      </p:sp>
      <p:sp>
        <p:nvSpPr>
          <p:cNvPr id="7" name="TextBox 7"/>
          <p:cNvSpPr txBox="1"/>
          <p:nvPr/>
        </p:nvSpPr>
        <p:spPr>
          <a:xfrm>
            <a:off x="1450547" y="2056785"/>
            <a:ext cx="15386905" cy="5304337"/>
          </a:xfrm>
          <a:prstGeom prst="rect">
            <a:avLst/>
          </a:prstGeom>
        </p:spPr>
        <p:txBody>
          <a:bodyPr lIns="0" tIns="0" rIns="0" bIns="0" rtlCol="0" anchor="t">
            <a:spAutoFit/>
          </a:bodyPr>
          <a:lstStyle/>
          <a:p>
            <a:pPr marL="180975" lvl="1" algn="just">
              <a:lnSpc>
                <a:spcPts val="3196"/>
              </a:lnSpc>
            </a:pPr>
            <a:r>
              <a:rPr lang="en-US" sz="2400" dirty="0">
                <a:latin typeface="Times New Roman" panose="02020603050405020304" pitchFamily="18" charset="0"/>
                <a:cs typeface="Times New Roman" panose="02020603050405020304" pitchFamily="18" charset="0"/>
              </a:rPr>
              <a:t>Safety in the community is still a major issue in smart city planning, with growing issues of theft, fire risks, gas leaks, and delayed emergency responses. A survey of residential communities in Chennai found that 65.2% of the respondents had theft incidents, mostly in community areas (83.5%), and 55.6% had gas leaks, with 72.8% showing high concern for safety threats. To counteract the limitations, we developed an AI-Based Home and Community Safety System based on IoT-based sensors, real-time communication protocols, and mobile-based monitoring interface. The system consists of flame and gas sensors, OLED display, theft, medical, and false alarm push buttons, and buzzers and LED indicators for notification. A wireless communication framework based on MQTT protocol supports real-time emergency notification among the households to provide immediate response and risk reduction. There is also an IoT dashboard on mobile provided for real-time remote monitoring and controlling of the system, which facilitates ease of access and user interaction. The survey also reflected high community interest in AI-based safety systems with 67.4% considering them to be highly effective and 79.7% willing to trial the system. Prototype testing proved low-latency notifications, efficient hazard detection, and enhanced emergency response systems. The suggested system is in compliance with Sustainable Development Goals (SDG 11 &amp; SDG 9) by increasing the resilience of cities and encouraging smart safety infrastructure.</a:t>
            </a:r>
            <a:endPar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 name="TextBox 8"/>
          <p:cNvSpPr txBox="1"/>
          <p:nvPr/>
        </p:nvSpPr>
        <p:spPr>
          <a:xfrm>
            <a:off x="1600199" y="7494863"/>
            <a:ext cx="15343363" cy="835165"/>
          </a:xfrm>
          <a:prstGeom prst="rect">
            <a:avLst/>
          </a:prstGeom>
        </p:spPr>
        <p:txBody>
          <a:bodyPr wrap="square" lIns="0" tIns="0" rIns="0" bIns="0" rtlCol="0" anchor="t">
            <a:spAutoFit/>
          </a:bodyPr>
          <a:lstStyle/>
          <a:p>
            <a:pPr algn="just">
              <a:lnSpc>
                <a:spcPts val="3414"/>
              </a:lnSpc>
            </a:pPr>
            <a:r>
              <a:rPr lang="en-IN" sz="2400" dirty="0">
                <a:latin typeface="Times New Roman" panose="02020603050405020304" pitchFamily="18" charset="0"/>
                <a:cs typeface="Times New Roman" panose="02020603050405020304" pitchFamily="18" charset="0"/>
              </a:rPr>
              <a:t>Index Terms - Community safety, AI, IoT, MQTT, Smart cities, Emergency response, Sustainable Development Goals, Urban resilience, IoT dashboard, Remote monitoring</a:t>
            </a:r>
            <a:endPar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3/21</a:t>
            </a:r>
          </a:p>
        </p:txBody>
      </p:sp>
      <p:sp>
        <p:nvSpPr>
          <p:cNvPr id="4" name="TextBox 4"/>
          <p:cNvSpPr txBox="1"/>
          <p:nvPr/>
        </p:nvSpPr>
        <p:spPr>
          <a:xfrm>
            <a:off x="1028700" y="628650"/>
            <a:ext cx="5462588" cy="858377"/>
          </a:xfrm>
          <a:prstGeom prst="rect">
            <a:avLst/>
          </a:prstGeom>
        </p:spPr>
        <p:txBody>
          <a:bodyPr lIns="0" tIns="0" rIns="0" bIns="0" rtlCol="0" anchor="t">
            <a:spAutoFit/>
          </a:bodyPr>
          <a:lstStyle/>
          <a:p>
            <a:pPr algn="ctr">
              <a:lnSpc>
                <a:spcPts val="7278"/>
              </a:lnSpc>
            </a:pPr>
            <a:r>
              <a:rPr lang="en-US" sz="5198">
                <a:solidFill>
                  <a:srgbClr val="000000"/>
                </a:solidFill>
                <a:latin typeface="Times New Roman" panose="02020603050405020304" pitchFamily="18" charset="0"/>
                <a:ea typeface="Times New Roman Bold"/>
                <a:cs typeface="Times New Roman" panose="02020603050405020304" pitchFamily="18" charset="0"/>
                <a:sym typeface="Times New Roman Bold"/>
              </a:rPr>
              <a:t>INTRODUCTION</a:t>
            </a:r>
          </a:p>
        </p:txBody>
      </p:sp>
      <p:sp>
        <p:nvSpPr>
          <p:cNvPr id="5" name="TextBox 5"/>
          <p:cNvSpPr txBox="1"/>
          <p:nvPr/>
        </p:nvSpPr>
        <p:spPr>
          <a:xfrm>
            <a:off x="1196340" y="1753870"/>
            <a:ext cx="15895320" cy="4385816"/>
          </a:xfrm>
          <a:prstGeom prst="rect">
            <a:avLst/>
          </a:prstGeom>
        </p:spPr>
        <p:txBody>
          <a:bodyPr lIns="0" tIns="0" rIns="0" bIns="0" rtlCol="0" anchor="t">
            <a:spAutoFit/>
          </a:bodyPr>
          <a:lstStyle/>
          <a:p>
            <a:pPr marL="193040" lvl="1" algn="just">
              <a:lnSpc>
                <a:spcPts val="3840"/>
              </a:lnSpc>
            </a:pPr>
            <a:r>
              <a:rPr lang="en-US" sz="3200" dirty="0"/>
              <a:t>With the cities continuing to expand, communities' safety is now a city's number-one priority worldwide. With projections indicating that 66% of the world's population will reside in cities by the year 2050, cities are increasingly faced with the imperative of finding effective, scalable, and innovative solutions to safety issues. Traditional security systems are usually ineffective in the event of an emergency situation such as theft, fire hazards, gas leaks, and medical issues. Conventional methods like CCTV cameras, security personnel, and human monitoring systems are normally hindered by delayed response, non-real-time communication, and inefficiencies in emergency handling. Urban dwellers consequently often have to count on neighbors or security officers to notice and respond to events, adding to emergency response delays. </a:t>
            </a:r>
            <a:endParaRPr lang="en-US" sz="3200" dirty="0">
              <a:solidFill>
                <a:srgbClr val="000000"/>
              </a:solidFill>
              <a:latin typeface="Times New Roman" panose="02020603050405020304" pitchFamily="18" charset="0"/>
              <a:ea typeface="Times New Roman Bold"/>
              <a:cs typeface="Times New Roman" panose="02020603050405020304" pitchFamily="18" charset="0"/>
              <a:sym typeface="Times New Roman Bold"/>
            </a:endParaRPr>
          </a:p>
        </p:txBody>
      </p:sp>
      <p:sp>
        <p:nvSpPr>
          <p:cNvPr id="6" name="TextBox 6"/>
          <p:cNvSpPr txBox="1"/>
          <p:nvPr/>
        </p:nvSpPr>
        <p:spPr>
          <a:xfrm>
            <a:off x="2348326" y="9281343"/>
            <a:ext cx="13538139" cy="376898"/>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panose="02020603050405020304" pitchFamily="18" charset="0"/>
                <a:ea typeface="Times New Roman"/>
                <a:cs typeface="Times New Roman" panose="02020603050405020304" pitchFamily="18" charset="0"/>
                <a:sym typeface="Times New Roman"/>
              </a:rPr>
              <a:t>AI-INTEGRATED HOME AND COMMUNITY PROTECTION SYSTEM SUPPORT SDG 11</a:t>
            </a:r>
          </a:p>
        </p:txBody>
      </p:sp>
      <p:sp>
        <p:nvSpPr>
          <p:cNvPr id="7" name="TextBox 7"/>
          <p:cNvSpPr txBox="1"/>
          <p:nvPr/>
        </p:nvSpPr>
        <p:spPr>
          <a:xfrm>
            <a:off x="360872"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Times New Roman" panose="02020603050405020304" pitchFamily="18" charset="0"/>
                <a:ea typeface="Canva Sans"/>
                <a:cs typeface="Times New Roman" panose="02020603050405020304" pitchFamily="18" charset="0"/>
                <a:sym typeface="Canva Sans"/>
              </a:rPr>
              <a:t>1159- Thanush</a:t>
            </a:r>
          </a:p>
          <a:p>
            <a:pPr algn="l">
              <a:lnSpc>
                <a:spcPts val="2430"/>
              </a:lnSpc>
            </a:pPr>
            <a:r>
              <a:rPr lang="en-US" sz="1736">
                <a:solidFill>
                  <a:srgbClr val="2EE6E3"/>
                </a:solidFill>
                <a:latin typeface="Times New Roman" panose="02020603050405020304" pitchFamily="18" charset="0"/>
                <a:ea typeface="Canva Sans"/>
                <a:cs typeface="Times New Roman" panose="02020603050405020304" pitchFamily="18" charset="0"/>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1230145"/>
          </a:xfrm>
          <a:prstGeom prst="rect">
            <a:avLst/>
          </a:prstGeom>
        </p:spPr>
        <p:txBody>
          <a:bodyPr lIns="0" tIns="0" rIns="0" bIns="0" rtlCol="0" anchor="t">
            <a:spAutoFit/>
          </a:bodyPr>
          <a:lstStyle/>
          <a:p>
            <a:pPr algn="ctr">
              <a:lnSpc>
                <a:spcPts val="5029"/>
              </a:lnSpc>
            </a:pPr>
            <a:r>
              <a:rPr lang="en-US" sz="3594" dirty="0">
                <a:solidFill>
                  <a:srgbClr val="FFFFFF"/>
                </a:solidFill>
                <a:latin typeface="Times New Roman Bold"/>
                <a:ea typeface="Times New Roman Bold"/>
                <a:cs typeface="Times New Roman Bold"/>
                <a:sym typeface="Times New Roman Bold"/>
              </a:rPr>
              <a:t>4/21</a:t>
            </a:r>
          </a:p>
          <a:p>
            <a:pPr algn="ctr">
              <a:lnSpc>
                <a:spcPts val="5032"/>
              </a:lnSpc>
            </a:pPr>
            <a:endParaRPr lang="en-US" sz="3594" dirty="0">
              <a:solidFill>
                <a:srgbClr val="FFFFFF"/>
              </a:solidFill>
              <a:latin typeface="Times New Roman Bold"/>
              <a:ea typeface="Times New Roman Bold"/>
              <a:cs typeface="Times New Roman Bold"/>
              <a:sym typeface="Times New Roman Bold"/>
            </a:endParaRPr>
          </a:p>
        </p:txBody>
      </p:sp>
      <p:sp>
        <p:nvSpPr>
          <p:cNvPr id="4" name="TextBox 4"/>
          <p:cNvSpPr txBox="1"/>
          <p:nvPr/>
        </p:nvSpPr>
        <p:spPr>
          <a:xfrm>
            <a:off x="1028700" y="628650"/>
            <a:ext cx="7046491" cy="1158875"/>
          </a:xfrm>
          <a:prstGeom prst="rect">
            <a:avLst/>
          </a:prstGeom>
        </p:spPr>
        <p:txBody>
          <a:bodyPr lIns="0" tIns="0" rIns="0" bIns="0" rtlCol="0" anchor="t">
            <a:spAutoFit/>
          </a:bodyPr>
          <a:lstStyle/>
          <a:p>
            <a:pPr algn="ctr">
              <a:lnSpc>
                <a:spcPts val="7000"/>
              </a:lnSpc>
            </a:pPr>
            <a:r>
              <a:rPr lang="en-US" sz="4999">
                <a:solidFill>
                  <a:srgbClr val="000000"/>
                </a:solidFill>
                <a:latin typeface="Times New Roman Bold"/>
                <a:ea typeface="Times New Roman Bold"/>
                <a:cs typeface="Times New Roman Bold"/>
                <a:sym typeface="Times New Roman Bold"/>
              </a:rPr>
              <a:t>LITERATURE SURVEY</a:t>
            </a:r>
          </a:p>
        </p:txBody>
      </p:sp>
      <p:graphicFrame>
        <p:nvGraphicFramePr>
          <p:cNvPr id="5" name="Table 5"/>
          <p:cNvGraphicFramePr>
            <a:graphicFrameLocks noGrp="1"/>
          </p:cNvGraphicFramePr>
          <p:nvPr/>
        </p:nvGraphicFramePr>
        <p:xfrm>
          <a:off x="1231900" y="2136907"/>
          <a:ext cx="15824201" cy="6839087"/>
        </p:xfrm>
        <a:graphic>
          <a:graphicData uri="http://schemas.openxmlformats.org/drawingml/2006/table">
            <a:tbl>
              <a:tblPr/>
              <a:tblGrid>
                <a:gridCol w="1084671">
                  <a:extLst>
                    <a:ext uri="{9D8B030D-6E8A-4147-A177-3AD203B41FA5}">
                      <a16:colId xmlns:a16="http://schemas.microsoft.com/office/drawing/2014/main" val="20000"/>
                    </a:ext>
                  </a:extLst>
                </a:gridCol>
                <a:gridCol w="2136862">
                  <a:extLst>
                    <a:ext uri="{9D8B030D-6E8A-4147-A177-3AD203B41FA5}">
                      <a16:colId xmlns:a16="http://schemas.microsoft.com/office/drawing/2014/main" val="20001"/>
                    </a:ext>
                  </a:extLst>
                </a:gridCol>
                <a:gridCol w="4193899">
                  <a:extLst>
                    <a:ext uri="{9D8B030D-6E8A-4147-A177-3AD203B41FA5}">
                      <a16:colId xmlns:a16="http://schemas.microsoft.com/office/drawing/2014/main" val="20002"/>
                    </a:ext>
                  </a:extLst>
                </a:gridCol>
                <a:gridCol w="7126350">
                  <a:extLst>
                    <a:ext uri="{9D8B030D-6E8A-4147-A177-3AD203B41FA5}">
                      <a16:colId xmlns:a16="http://schemas.microsoft.com/office/drawing/2014/main" val="20003"/>
                    </a:ext>
                  </a:extLst>
                </a:gridCol>
                <a:gridCol w="1282419">
                  <a:extLst>
                    <a:ext uri="{9D8B030D-6E8A-4147-A177-3AD203B41FA5}">
                      <a16:colId xmlns:a16="http://schemas.microsoft.com/office/drawing/2014/main" val="20004"/>
                    </a:ext>
                  </a:extLst>
                </a:gridCol>
              </a:tblGrid>
              <a:tr h="710893">
                <a:tc>
                  <a:txBody>
                    <a:bodyPr/>
                    <a:lstStyle/>
                    <a:p>
                      <a:pPr algn="l">
                        <a:lnSpc>
                          <a:spcPts val="3081"/>
                        </a:lnSpc>
                        <a:defRPr/>
                      </a:pPr>
                      <a:r>
                        <a:rPr lang="en-US" sz="2400">
                          <a:solidFill>
                            <a:srgbClr val="000000"/>
                          </a:solidFill>
                          <a:latin typeface="Times New Roman"/>
                          <a:ea typeface="Times New Roman"/>
                          <a:cs typeface="Times New Roman"/>
                          <a:sym typeface="Times New Roman"/>
                        </a:rPr>
                        <a:t>S.NO</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AUTHORS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METHOD USED</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METHOD DESCRIPTION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YEAR</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82416">
                <a:tc>
                  <a:txBody>
                    <a:bodyPr/>
                    <a:lstStyle/>
                    <a:p>
                      <a:pPr algn="l">
                        <a:lnSpc>
                          <a:spcPts val="3081"/>
                        </a:lnSpc>
                        <a:defRPr/>
                      </a:pPr>
                      <a:r>
                        <a:rPr lang="en-US" sz="2400">
                          <a:solidFill>
                            <a:srgbClr val="000000"/>
                          </a:solidFill>
                          <a:latin typeface="Times New Roman"/>
                          <a:ea typeface="Times New Roman"/>
                          <a:cs typeface="Times New Roman"/>
                          <a:sym typeface="Times New Roman"/>
                        </a:rPr>
                        <a:t>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Abubaker Sherif [Et.,al]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Long Range (LoRa) wireless communication, panic button, embedded sensors, mobile and web applications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Development of a LoRa-driven home security system for a retirement township, with manual and automatic alerts and security management features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2019</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63362">
                <a:tc>
                  <a:txBody>
                    <a:bodyPr/>
                    <a:lstStyle/>
                    <a:p>
                      <a:pPr algn="l">
                        <a:lnSpc>
                          <a:spcPts val="3081"/>
                        </a:lnSpc>
                        <a:defRPr/>
                      </a:pPr>
                      <a:r>
                        <a:rPr lang="en-US" sz="2400">
                          <a:solidFill>
                            <a:srgbClr val="000000"/>
                          </a:solidFill>
                          <a:latin typeface="Times New Roman"/>
                          <a:ea typeface="Times New Roman"/>
                          <a:cs typeface="Times New Roman"/>
                          <a:sym typeface="Times New Roman"/>
                        </a:rPr>
                        <a:t>2</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Md Eshrat E. Alahi [Et.,al]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IoT-enabled technologies, Artificial Intelligence (AI), 5G networks, communication technologies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Review of IoT and AI integration for smart cities, covering wireless communication technologies, AI algorithms, and their potential impact on urban environments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2023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82416">
                <a:tc>
                  <a:txBody>
                    <a:bodyPr/>
                    <a:lstStyle/>
                    <a:p>
                      <a:pPr algn="l">
                        <a:lnSpc>
                          <a:spcPts val="3081"/>
                        </a:lnSpc>
                        <a:defRPr/>
                      </a:pPr>
                      <a:r>
                        <a:rPr lang="en-US" sz="2400">
                          <a:solidFill>
                            <a:srgbClr val="000000"/>
                          </a:solidFill>
                          <a:latin typeface="Times New Roman"/>
                          <a:ea typeface="Times New Roman"/>
                          <a:cs typeface="Times New Roman"/>
                          <a:sym typeface="Times New Roman"/>
                        </a:rPr>
                        <a:t>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Md Eshrat E. Alahi [Et.,al]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Internet of Things (IoT), wireless communications, networking technologies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Introduction of the smart community concept, including secure networking among smart homes and applications like Neighborhood Watch and Pervasive Healthcare.</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2021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120140" y="1820915"/>
            <a:ext cx="1190573"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ea typeface="TT Rounds Condensed"/>
                <a:cs typeface="TT Rounds Condensed"/>
                <a:sym typeface="TT Rounds Condensed"/>
              </a:rPr>
              <a:t>Table. No.1</a:t>
            </a:r>
          </a:p>
        </p:txBody>
      </p:sp>
      <p:sp>
        <p:nvSpPr>
          <p:cNvPr id="7" name="TextBox 7"/>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60734" y="9163893"/>
            <a:ext cx="813183"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5/21</a:t>
            </a:r>
          </a:p>
        </p:txBody>
      </p:sp>
      <p:graphicFrame>
        <p:nvGraphicFramePr>
          <p:cNvPr id="4" name="Table 4"/>
          <p:cNvGraphicFramePr>
            <a:graphicFrameLocks noGrp="1"/>
          </p:cNvGraphicFramePr>
          <p:nvPr/>
        </p:nvGraphicFramePr>
        <p:xfrm>
          <a:off x="1243012" y="1181100"/>
          <a:ext cx="15684500" cy="7903327"/>
        </p:xfrm>
        <a:graphic>
          <a:graphicData uri="http://schemas.openxmlformats.org/drawingml/2006/table">
            <a:tbl>
              <a:tblPr/>
              <a:tblGrid>
                <a:gridCol w="1053112">
                  <a:extLst>
                    <a:ext uri="{9D8B030D-6E8A-4147-A177-3AD203B41FA5}">
                      <a16:colId xmlns:a16="http://schemas.microsoft.com/office/drawing/2014/main" val="20000"/>
                    </a:ext>
                  </a:extLst>
                </a:gridCol>
                <a:gridCol w="2121185">
                  <a:extLst>
                    <a:ext uri="{9D8B030D-6E8A-4147-A177-3AD203B41FA5}">
                      <a16:colId xmlns:a16="http://schemas.microsoft.com/office/drawing/2014/main" val="20001"/>
                    </a:ext>
                  </a:extLst>
                </a:gridCol>
                <a:gridCol w="3981803">
                  <a:extLst>
                    <a:ext uri="{9D8B030D-6E8A-4147-A177-3AD203B41FA5}">
                      <a16:colId xmlns:a16="http://schemas.microsoft.com/office/drawing/2014/main" val="20002"/>
                    </a:ext>
                  </a:extLst>
                </a:gridCol>
                <a:gridCol w="7255390">
                  <a:extLst>
                    <a:ext uri="{9D8B030D-6E8A-4147-A177-3AD203B41FA5}">
                      <a16:colId xmlns:a16="http://schemas.microsoft.com/office/drawing/2014/main" val="20003"/>
                    </a:ext>
                  </a:extLst>
                </a:gridCol>
                <a:gridCol w="1273010">
                  <a:extLst>
                    <a:ext uri="{9D8B030D-6E8A-4147-A177-3AD203B41FA5}">
                      <a16:colId xmlns:a16="http://schemas.microsoft.com/office/drawing/2014/main" val="20004"/>
                    </a:ext>
                  </a:extLst>
                </a:gridCol>
              </a:tblGrid>
              <a:tr h="1782249">
                <a:tc>
                  <a:txBody>
                    <a:bodyPr/>
                    <a:lstStyle/>
                    <a:p>
                      <a:pPr algn="l">
                        <a:lnSpc>
                          <a:spcPts val="3081"/>
                        </a:lnSpc>
                        <a:defRPr/>
                      </a:pPr>
                      <a:r>
                        <a:rPr lang="en-US" sz="2400">
                          <a:solidFill>
                            <a:srgbClr val="000000"/>
                          </a:solidFill>
                          <a:latin typeface="Times New Roman"/>
                          <a:ea typeface="Times New Roman"/>
                          <a:cs typeface="Times New Roman"/>
                          <a:sym typeface="Times New Roman"/>
                        </a:rPr>
                        <a:t>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Rui Yu, Minyuan Zhang[Et.,al]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IoT security analysis, smart home security, malware detection, router-based system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Smart home security system for detecting and defending against contactless attacks with minimal network impact; future plans include machine learning integration for enhanced anomaly detection.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2021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65820">
                <a:tc>
                  <a:txBody>
                    <a:bodyPr/>
                    <a:lstStyle/>
                    <a:p>
                      <a:pPr algn="l">
                        <a:lnSpc>
                          <a:spcPts val="3081"/>
                        </a:lnSpc>
                        <a:defRPr/>
                      </a:pPr>
                      <a:r>
                        <a:rPr lang="en-US" sz="2400">
                          <a:solidFill>
                            <a:srgbClr val="000000"/>
                          </a:solidFill>
                          <a:latin typeface="Times New Roman"/>
                          <a:ea typeface="Times New Roman"/>
                          <a:cs typeface="Times New Roman"/>
                          <a:sym typeface="Times New Roman"/>
                        </a:rPr>
                        <a:t>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Vijaya Bhasker Reddy[Et.,al]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AI algorithms, Arduino controller, electronic sensors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Discusses integrating AI with IoT for home automation using sensors connected to an Arduino controller. The system automates appliances like fans, doors, and water pumps based on environmental data.</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2024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73009">
                <a:tc>
                  <a:txBody>
                    <a:bodyPr/>
                    <a:lstStyle/>
                    <a:p>
                      <a:pPr algn="l">
                        <a:lnSpc>
                          <a:spcPts val="3081"/>
                        </a:lnSpc>
                        <a:defRPr/>
                      </a:pPr>
                      <a:r>
                        <a:rPr lang="en-US" sz="2400">
                          <a:solidFill>
                            <a:srgbClr val="000000"/>
                          </a:solidFill>
                          <a:latin typeface="Times New Roman"/>
                          <a:ea typeface="Times New Roman"/>
                          <a:cs typeface="Times New Roman"/>
                          <a:sym typeface="Times New Roman"/>
                        </a:rPr>
                        <a:t>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Mageshkumar Naarayanasamy Varadarajan [Et.,al]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AI algorithms, IoT sensors, data analysis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Explores integrating AI with IoT for smart home automation, focusing on AI's role in analyzing IoT sensor data to automate tasks, improve energy management, and enhance security, while addressing challenges like privacy and interoperability.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2024</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82249">
                <a:tc>
                  <a:txBody>
                    <a:bodyPr/>
                    <a:lstStyle/>
                    <a:p>
                      <a:pPr algn="l">
                        <a:lnSpc>
                          <a:spcPts val="3081"/>
                        </a:lnSpc>
                        <a:defRPr/>
                      </a:pPr>
                      <a:r>
                        <a:rPr lang="en-US" sz="2400">
                          <a:solidFill>
                            <a:srgbClr val="000000"/>
                          </a:solidFill>
                          <a:latin typeface="Times New Roman"/>
                          <a:ea typeface="Times New Roman"/>
                          <a:cs typeface="Times New Roman"/>
                          <a:sym typeface="Times New Roman"/>
                        </a:rPr>
                        <a:t>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Jinsoo Han[Et.,al]</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Home-to-home (H2H) communication, wireless communication, centralized and distributed architectures</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The paper compares centralized and distributed H2H communication architectures for smart communities, using clustering to reduce traffic and improve reliability.</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081"/>
                        </a:lnSpc>
                        <a:defRPr/>
                      </a:pPr>
                      <a:r>
                        <a:rPr lang="en-US" sz="2400">
                          <a:solidFill>
                            <a:srgbClr val="000000"/>
                          </a:solidFill>
                          <a:latin typeface="Times New Roman"/>
                          <a:ea typeface="Times New Roman"/>
                          <a:cs typeface="Times New Roman"/>
                          <a:sym typeface="Times New Roman"/>
                        </a:rPr>
                        <a:t>2017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6" name="TextBox 6"/>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6/21</a:t>
            </a:r>
          </a:p>
        </p:txBody>
      </p:sp>
      <p:sp>
        <p:nvSpPr>
          <p:cNvPr id="4" name="TextBox 4"/>
          <p:cNvSpPr txBox="1"/>
          <p:nvPr/>
        </p:nvSpPr>
        <p:spPr>
          <a:xfrm>
            <a:off x="1028700" y="647700"/>
            <a:ext cx="7235354" cy="916305"/>
          </a:xfrm>
          <a:prstGeom prst="rect">
            <a:avLst/>
          </a:prstGeom>
        </p:spPr>
        <p:txBody>
          <a:bodyPr lIns="0" tIns="0" rIns="0" bIns="0" rtlCol="0" anchor="t">
            <a:spAutoFit/>
          </a:bodyPr>
          <a:lstStyle/>
          <a:p>
            <a:pPr algn="ctr">
              <a:lnSpc>
                <a:spcPts val="6719"/>
              </a:lnSpc>
            </a:pPr>
            <a:r>
              <a:rPr lang="en-US" sz="4800" dirty="0">
                <a:solidFill>
                  <a:srgbClr val="000000"/>
                </a:solidFill>
                <a:latin typeface="Times New Roman Bold"/>
                <a:ea typeface="Times New Roman Bold"/>
                <a:cs typeface="Times New Roman Bold"/>
                <a:sym typeface="Times New Roman Bold"/>
              </a:rPr>
              <a:t>PROBLEM STATEMENT</a:t>
            </a:r>
          </a:p>
        </p:txBody>
      </p:sp>
      <p:sp>
        <p:nvSpPr>
          <p:cNvPr id="5" name="TextBox 5"/>
          <p:cNvSpPr txBox="1"/>
          <p:nvPr/>
        </p:nvSpPr>
        <p:spPr>
          <a:xfrm>
            <a:off x="1635090" y="1874245"/>
            <a:ext cx="14945559" cy="7381508"/>
          </a:xfrm>
          <a:prstGeom prst="rect">
            <a:avLst/>
          </a:prstGeom>
        </p:spPr>
        <p:txBody>
          <a:bodyPr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High Incident Rates in Chennai</a:t>
            </a:r>
            <a:r>
              <a:rPr kumimoji="0" lang="en-US" altLang="en-US" sz="3200" b="0" i="0" u="none" strike="noStrike" cap="none" normalizeH="0" baseline="0" dirty="0">
                <a:ln>
                  <a:noFill/>
                </a:ln>
                <a:solidFill>
                  <a:schemeClr val="tx1"/>
                </a:solidFill>
                <a:effectLst/>
                <a:latin typeface="Arial" panose="020B0604020202020204" pitchFamily="34" charset="0"/>
              </a:rPr>
              <a:t>: Survey shows </a:t>
            </a:r>
            <a:r>
              <a:rPr kumimoji="0" lang="en-US" altLang="en-US" sz="3200" b="1" i="0" u="none" strike="noStrike" cap="none" normalizeH="0" baseline="0" dirty="0">
                <a:ln>
                  <a:noFill/>
                </a:ln>
                <a:solidFill>
                  <a:schemeClr val="tx1"/>
                </a:solidFill>
                <a:effectLst/>
                <a:latin typeface="Arial" panose="020B0604020202020204" pitchFamily="34" charset="0"/>
              </a:rPr>
              <a:t>65.2%</a:t>
            </a:r>
            <a:r>
              <a:rPr kumimoji="0" lang="en-US" altLang="en-US" sz="3200" b="0" i="0" u="none" strike="noStrike" cap="none" normalizeH="0" baseline="0" dirty="0">
                <a:ln>
                  <a:noFill/>
                </a:ln>
                <a:solidFill>
                  <a:schemeClr val="tx1"/>
                </a:solidFill>
                <a:effectLst/>
                <a:latin typeface="Arial" panose="020B0604020202020204" pitchFamily="34" charset="0"/>
              </a:rPr>
              <a:t> thefts, </a:t>
            </a:r>
            <a:r>
              <a:rPr kumimoji="0" lang="en-US" altLang="en-US" sz="3200" b="1" i="0" u="none" strike="noStrike" cap="none" normalizeH="0" baseline="0" dirty="0">
                <a:ln>
                  <a:noFill/>
                </a:ln>
                <a:solidFill>
                  <a:schemeClr val="tx1"/>
                </a:solidFill>
                <a:effectLst/>
                <a:latin typeface="Arial" panose="020B0604020202020204" pitchFamily="34" charset="0"/>
              </a:rPr>
              <a:t>55.6%</a:t>
            </a:r>
            <a:r>
              <a:rPr kumimoji="0" lang="en-US" altLang="en-US" sz="3200" b="0" i="0" u="none" strike="noStrike" cap="none" normalizeH="0" baseline="0" dirty="0">
                <a:ln>
                  <a:noFill/>
                </a:ln>
                <a:solidFill>
                  <a:schemeClr val="tx1"/>
                </a:solidFill>
                <a:effectLst/>
                <a:latin typeface="Arial" panose="020B0604020202020204" pitchFamily="34" charset="0"/>
              </a:rPr>
              <a:t> gas leaks, and concerns over fire and medical emergencies.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Fragmented Safety Solutions</a:t>
            </a:r>
            <a:r>
              <a:rPr kumimoji="0" lang="en-US" altLang="en-US" sz="3200" b="0" i="0" u="none" strike="noStrike" cap="none" normalizeH="0" baseline="0" dirty="0">
                <a:ln>
                  <a:noFill/>
                </a:ln>
                <a:solidFill>
                  <a:schemeClr val="tx1"/>
                </a:solidFill>
                <a:effectLst/>
                <a:latin typeface="Arial" panose="020B0604020202020204" pitchFamily="34" charset="0"/>
              </a:rPr>
              <a:t>: Current systems rely on manual alerts and human intervention, leading to delays.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Inefficient Communication</a:t>
            </a:r>
            <a:r>
              <a:rPr kumimoji="0" lang="en-US" altLang="en-US" sz="3200" b="0" i="0" u="none" strike="noStrike" cap="none" normalizeH="0" baseline="0" dirty="0">
                <a:ln>
                  <a:noFill/>
                </a:ln>
                <a:solidFill>
                  <a:schemeClr val="tx1"/>
                </a:solidFill>
                <a:effectLst/>
                <a:latin typeface="Arial" panose="020B0604020202020204" pitchFamily="34" charset="0"/>
              </a:rPr>
              <a:t>: Lack of integrated networks for real-time alerts to residents and authorities.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Limited Use of AI &amp; Wireless Tech</a:t>
            </a:r>
            <a:r>
              <a:rPr kumimoji="0" lang="en-US" altLang="en-US" sz="3200" b="0" i="0" u="none" strike="noStrike" cap="none" normalizeH="0" baseline="0" dirty="0">
                <a:ln>
                  <a:noFill/>
                </a:ln>
                <a:solidFill>
                  <a:schemeClr val="tx1"/>
                </a:solidFill>
                <a:effectLst/>
                <a:latin typeface="Arial" panose="020B0604020202020204" pitchFamily="34" charset="0"/>
              </a:rPr>
              <a:t>: Existing measures lack advanced AI-driven, automated responses.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Need for Sustainable Solutions</a:t>
            </a:r>
            <a:r>
              <a:rPr kumimoji="0" lang="en-US" altLang="en-US" sz="3200" b="0" i="0" u="none" strike="noStrike" cap="none" normalizeH="0" baseline="0" dirty="0">
                <a:ln>
                  <a:noFill/>
                </a:ln>
                <a:solidFill>
                  <a:schemeClr val="tx1"/>
                </a:solidFill>
                <a:effectLst/>
                <a:latin typeface="Arial" panose="020B0604020202020204" pitchFamily="34" charset="0"/>
              </a:rPr>
              <a:t>: Traditional methods do not utilize solar power or sustainable, smart technologies.</a:t>
            </a:r>
          </a:p>
          <a:p>
            <a:pPr algn="just">
              <a:lnSpc>
                <a:spcPts val="3840"/>
              </a:lnSpc>
            </a:pPr>
            <a:endParaRPr lang="en-US" sz="3200" dirty="0">
              <a:solidFill>
                <a:srgbClr val="000000"/>
              </a:solidFill>
              <a:latin typeface="Times New Roman"/>
              <a:ea typeface="Times New Roman"/>
              <a:cs typeface="Times New Roman"/>
              <a:sym typeface="Times New Roman"/>
            </a:endParaRPr>
          </a:p>
        </p:txBody>
      </p:sp>
      <p:sp>
        <p:nvSpPr>
          <p:cNvPr id="6" name="TextBox 6"/>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7" name="TextBox 7"/>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7/21</a:t>
            </a:r>
          </a:p>
        </p:txBody>
      </p:sp>
      <p:sp>
        <p:nvSpPr>
          <p:cNvPr id="4" name="TextBox 4"/>
          <p:cNvSpPr txBox="1"/>
          <p:nvPr/>
        </p:nvSpPr>
        <p:spPr>
          <a:xfrm>
            <a:off x="1028700" y="647700"/>
            <a:ext cx="6243563" cy="916305"/>
          </a:xfrm>
          <a:prstGeom prst="rect">
            <a:avLst/>
          </a:prstGeom>
        </p:spPr>
        <p:txBody>
          <a:bodyPr lIns="0" tIns="0" rIns="0" bIns="0" rtlCol="0" anchor="t">
            <a:spAutoFit/>
          </a:bodyPr>
          <a:lstStyle/>
          <a:p>
            <a:pPr algn="ctr">
              <a:lnSpc>
                <a:spcPts val="6719"/>
              </a:lnSpc>
            </a:pPr>
            <a:r>
              <a:rPr lang="en-US" sz="4800" dirty="0">
                <a:solidFill>
                  <a:srgbClr val="000000"/>
                </a:solidFill>
                <a:latin typeface="Times New Roman Bold"/>
                <a:ea typeface="Times New Roman Bold"/>
                <a:cs typeface="Times New Roman Bold"/>
                <a:sym typeface="Times New Roman Bold"/>
              </a:rPr>
              <a:t>PROPOSED SYSTEM</a:t>
            </a:r>
          </a:p>
        </p:txBody>
      </p:sp>
      <p:sp>
        <p:nvSpPr>
          <p:cNvPr id="5" name="TextBox 5"/>
          <p:cNvSpPr txBox="1"/>
          <p:nvPr/>
        </p:nvSpPr>
        <p:spPr>
          <a:xfrm>
            <a:off x="1655510" y="1732310"/>
            <a:ext cx="14904720" cy="6822380"/>
          </a:xfrm>
          <a:prstGeom prst="rect">
            <a:avLst/>
          </a:prstGeom>
        </p:spPr>
        <p:txBody>
          <a:bodyPr lIns="0" tIns="0" rIns="0" bIns="0" rtlCol="0" anchor="t">
            <a:spAutoFit/>
          </a:bodyPr>
          <a:lstStyle/>
          <a:p>
            <a:pPr marL="386080" lvl="1" indent="-193040" algn="just">
              <a:lnSpc>
                <a:spcPts val="3840"/>
              </a:lnSpc>
              <a:buFont typeface="Arial"/>
              <a:buChar char="•"/>
            </a:pPr>
            <a:r>
              <a:rPr lang="en-US" sz="3200" b="1" dirty="0">
                <a:solidFill>
                  <a:srgbClr val="000000"/>
                </a:solidFill>
                <a:latin typeface="Times New Roman"/>
                <a:ea typeface="Times New Roman"/>
                <a:cs typeface="Times New Roman"/>
                <a:sym typeface="Times New Roman"/>
              </a:rPr>
              <a:t>AI-Integrated Safety Devices: </a:t>
            </a:r>
            <a:r>
              <a:rPr lang="en-US" sz="3200" dirty="0">
                <a:solidFill>
                  <a:srgbClr val="000000"/>
                </a:solidFill>
                <a:latin typeface="Times New Roman"/>
                <a:ea typeface="Times New Roman"/>
                <a:cs typeface="Times New Roman"/>
                <a:sym typeface="Times New Roman"/>
              </a:rPr>
              <a:t>Utilizes wireless, AI-enabled devices with voice and button-activated commands for rapid emergency response.</a:t>
            </a:r>
          </a:p>
          <a:p>
            <a:pPr marL="386080" lvl="1" indent="-193040" algn="just">
              <a:lnSpc>
                <a:spcPts val="3840"/>
              </a:lnSpc>
              <a:buFont typeface="Arial"/>
              <a:buChar char="•"/>
            </a:pPr>
            <a:endParaRPr lang="en-US" sz="3200" dirty="0">
              <a:solidFill>
                <a:srgbClr val="000000"/>
              </a:solidFill>
              <a:latin typeface="Times New Roman"/>
              <a:ea typeface="Times New Roman"/>
              <a:cs typeface="Times New Roman"/>
              <a:sym typeface="Times New Roman"/>
            </a:endParaRPr>
          </a:p>
          <a:p>
            <a:pPr marL="386080" lvl="1" indent="-193040" algn="just">
              <a:lnSpc>
                <a:spcPts val="3840"/>
              </a:lnSpc>
              <a:buFont typeface="Arial"/>
              <a:buChar char="•"/>
            </a:pPr>
            <a:r>
              <a:rPr lang="en-US" sz="3200" b="1" dirty="0">
                <a:solidFill>
                  <a:srgbClr val="000000"/>
                </a:solidFill>
                <a:latin typeface="Times New Roman"/>
                <a:ea typeface="Times New Roman"/>
                <a:cs typeface="Times New Roman"/>
                <a:sym typeface="Times New Roman"/>
              </a:rPr>
              <a:t>Comprehensive Sensor Network: </a:t>
            </a:r>
            <a:r>
              <a:rPr lang="en-US" sz="3200" dirty="0">
                <a:solidFill>
                  <a:srgbClr val="000000"/>
                </a:solidFill>
                <a:latin typeface="Times New Roman"/>
                <a:ea typeface="Times New Roman"/>
                <a:cs typeface="Times New Roman"/>
                <a:sym typeface="Times New Roman"/>
              </a:rPr>
              <a:t>Equipped with gas, fire, air quality, and environmental sensors for real-time threat detection.</a:t>
            </a:r>
          </a:p>
          <a:p>
            <a:pPr marL="386080" lvl="1" indent="-193040" algn="just">
              <a:lnSpc>
                <a:spcPts val="3840"/>
              </a:lnSpc>
              <a:buFont typeface="Arial"/>
              <a:buChar char="•"/>
            </a:pPr>
            <a:endParaRPr lang="en-US" sz="3200" dirty="0">
              <a:solidFill>
                <a:srgbClr val="000000"/>
              </a:solidFill>
              <a:latin typeface="Times New Roman"/>
              <a:ea typeface="Times New Roman"/>
              <a:cs typeface="Times New Roman"/>
              <a:sym typeface="Times New Roman"/>
            </a:endParaRPr>
          </a:p>
          <a:p>
            <a:pPr marL="386080" lvl="1" indent="-193040" algn="just">
              <a:lnSpc>
                <a:spcPts val="3840"/>
              </a:lnSpc>
              <a:buFont typeface="Arial"/>
              <a:buChar char="•"/>
            </a:pPr>
            <a:r>
              <a:rPr lang="en-US" sz="3200" b="1" dirty="0">
                <a:solidFill>
                  <a:srgbClr val="000000"/>
                </a:solidFill>
                <a:latin typeface="Times New Roman"/>
                <a:ea typeface="Times New Roman"/>
                <a:cs typeface="Times New Roman"/>
                <a:sym typeface="Times New Roman"/>
              </a:rPr>
              <a:t>Wireless Communication Module: </a:t>
            </a:r>
            <a:r>
              <a:rPr lang="en-US" sz="3200" dirty="0">
                <a:solidFill>
                  <a:srgbClr val="000000"/>
                </a:solidFill>
                <a:latin typeface="Times New Roman"/>
                <a:ea typeface="Times New Roman"/>
                <a:cs typeface="Times New Roman"/>
                <a:sym typeface="Times New Roman"/>
              </a:rPr>
              <a:t>Sends instant alerts to neighbors, authorities, and a centralized server room within a 1 km radius.</a:t>
            </a:r>
          </a:p>
          <a:p>
            <a:pPr marL="386080" lvl="1" indent="-193040" algn="just">
              <a:lnSpc>
                <a:spcPts val="3840"/>
              </a:lnSpc>
              <a:buFont typeface="Arial"/>
              <a:buChar char="•"/>
            </a:pPr>
            <a:endParaRPr lang="en-US" sz="3200" dirty="0">
              <a:solidFill>
                <a:srgbClr val="000000"/>
              </a:solidFill>
              <a:latin typeface="Times New Roman"/>
              <a:ea typeface="Times New Roman"/>
              <a:cs typeface="Times New Roman"/>
              <a:sym typeface="Times New Roman"/>
            </a:endParaRPr>
          </a:p>
          <a:p>
            <a:pPr marL="386080" lvl="1" indent="-193040" algn="just">
              <a:lnSpc>
                <a:spcPts val="3840"/>
              </a:lnSpc>
              <a:buFont typeface="Arial"/>
              <a:buChar char="•"/>
            </a:pPr>
            <a:r>
              <a:rPr lang="en-US" sz="3200" b="1" dirty="0">
                <a:solidFill>
                  <a:srgbClr val="000000"/>
                </a:solidFill>
                <a:latin typeface="Times New Roman"/>
                <a:ea typeface="Times New Roman"/>
                <a:cs typeface="Times New Roman"/>
                <a:sym typeface="Times New Roman"/>
              </a:rPr>
              <a:t>Solar-Powered Operation: </a:t>
            </a:r>
            <a:r>
              <a:rPr lang="en-US" sz="3200" dirty="0">
                <a:solidFill>
                  <a:srgbClr val="000000"/>
                </a:solidFill>
                <a:latin typeface="Times New Roman"/>
                <a:ea typeface="Times New Roman"/>
                <a:cs typeface="Times New Roman"/>
                <a:sym typeface="Times New Roman"/>
              </a:rPr>
              <a:t>Solar-powered LED lights and backup systems ensure sustainability and uninterrupted functionality.</a:t>
            </a:r>
          </a:p>
          <a:p>
            <a:pPr marL="386080" lvl="1" indent="-193040" algn="just">
              <a:lnSpc>
                <a:spcPts val="3840"/>
              </a:lnSpc>
              <a:buFont typeface="Arial"/>
              <a:buChar char="•"/>
            </a:pPr>
            <a:endParaRPr lang="en-US" sz="3200" dirty="0">
              <a:solidFill>
                <a:srgbClr val="000000"/>
              </a:solidFill>
              <a:latin typeface="Times New Roman"/>
              <a:ea typeface="Times New Roman"/>
              <a:cs typeface="Times New Roman"/>
              <a:sym typeface="Times New Roman"/>
            </a:endParaRPr>
          </a:p>
          <a:p>
            <a:pPr marL="386080" lvl="1" indent="-193040" algn="just">
              <a:lnSpc>
                <a:spcPts val="3840"/>
              </a:lnSpc>
              <a:buFont typeface="Arial"/>
              <a:buChar char="•"/>
            </a:pPr>
            <a:r>
              <a:rPr lang="en-US" sz="3200" b="1" dirty="0">
                <a:solidFill>
                  <a:srgbClr val="000000"/>
                </a:solidFill>
                <a:latin typeface="Times New Roman"/>
                <a:ea typeface="Times New Roman"/>
                <a:cs typeface="Times New Roman"/>
                <a:sym typeface="Times New Roman"/>
              </a:rPr>
              <a:t>Community Safety Platform: </a:t>
            </a:r>
            <a:r>
              <a:rPr lang="en-US" sz="3200" dirty="0">
                <a:solidFill>
                  <a:srgbClr val="000000"/>
                </a:solidFill>
                <a:latin typeface="Times New Roman"/>
                <a:ea typeface="Times New Roman"/>
                <a:cs typeface="Times New Roman"/>
                <a:sym typeface="Times New Roman"/>
              </a:rPr>
              <a:t>Centralized server system for data monitoring, storage, and analysis to improve community-wide safety measures.</a:t>
            </a:r>
          </a:p>
        </p:txBody>
      </p:sp>
      <p:sp>
        <p:nvSpPr>
          <p:cNvPr id="6" name="TextBox 6"/>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7" name="TextBox 7"/>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8/21</a:t>
            </a:r>
          </a:p>
        </p:txBody>
      </p:sp>
      <p:sp>
        <p:nvSpPr>
          <p:cNvPr id="4" name="TextBox 4"/>
          <p:cNvSpPr txBox="1"/>
          <p:nvPr/>
        </p:nvSpPr>
        <p:spPr>
          <a:xfrm>
            <a:off x="1028700" y="685800"/>
            <a:ext cx="11986968" cy="824230"/>
          </a:xfrm>
          <a:prstGeom prst="rect">
            <a:avLst/>
          </a:prstGeom>
        </p:spPr>
        <p:txBody>
          <a:bodyPr lIns="0" tIns="0" rIns="0" bIns="0" rtlCol="0" anchor="t">
            <a:spAutoFit/>
          </a:bodyPr>
          <a:lstStyle/>
          <a:p>
            <a:pPr algn="ctr">
              <a:lnSpc>
                <a:spcPts val="6020"/>
              </a:lnSpc>
            </a:pPr>
            <a:r>
              <a:rPr lang="en-US" sz="4300" dirty="0">
                <a:solidFill>
                  <a:srgbClr val="000000"/>
                </a:solidFill>
                <a:latin typeface="Times New Roman Bold"/>
                <a:ea typeface="Times New Roman Bold"/>
                <a:cs typeface="Times New Roman Bold"/>
                <a:sym typeface="Times New Roman Bold"/>
              </a:rPr>
              <a:t>HARDWARE &amp; SOFTWARE REQUIREMENTS</a:t>
            </a:r>
          </a:p>
        </p:txBody>
      </p:sp>
      <p:sp>
        <p:nvSpPr>
          <p:cNvPr id="5" name="TextBox 5"/>
          <p:cNvSpPr txBox="1"/>
          <p:nvPr/>
        </p:nvSpPr>
        <p:spPr>
          <a:xfrm>
            <a:off x="9144000" y="2238034"/>
            <a:ext cx="7799562" cy="4719241"/>
          </a:xfrm>
          <a:prstGeom prst="rect">
            <a:avLst/>
          </a:prstGeom>
        </p:spPr>
        <p:txBody>
          <a:bodyPr wrap="square" lIns="0" tIns="0" rIns="0" bIns="0" rtlCol="0" anchor="t">
            <a:spAutoFit/>
          </a:bodyPr>
          <a:lstStyle/>
          <a:p>
            <a:pPr algn="l">
              <a:lnSpc>
                <a:spcPts val="3359"/>
              </a:lnSpc>
            </a:pPr>
            <a:r>
              <a:rPr lang="en-US" sz="2799" dirty="0">
                <a:solidFill>
                  <a:srgbClr val="000000"/>
                </a:solidFill>
                <a:latin typeface="Times New Roman Bold Italics"/>
                <a:ea typeface="Times New Roman Bold Italics"/>
                <a:cs typeface="Times New Roman Bold Italics"/>
                <a:sym typeface="Times New Roman Bold Italics"/>
              </a:rPr>
              <a:t>SOFTWARE REQUIREMENTS:</a:t>
            </a:r>
          </a:p>
          <a:p>
            <a:pPr algn="l">
              <a:lnSpc>
                <a:spcPts val="3359"/>
              </a:lnSpc>
            </a:pPr>
            <a:endParaRPr lang="en-US" sz="2799" dirty="0">
              <a:solidFill>
                <a:srgbClr val="000000"/>
              </a:solidFill>
              <a:latin typeface="Times New Roman Bold Italics"/>
              <a:ea typeface="Times New Roman Bold Italics"/>
              <a:cs typeface="Times New Roman Bold Italics"/>
              <a:sym typeface="Times New Roman Bold Italics"/>
            </a:endParaRP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Python/C++ Programming: For microcontroller coding and device integration.</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IoT Communication Protocols: Uses MQTT/HTTP for seamless data transmission.</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Server Room Setup: For centralized data collection, monitoring, and alert management.</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Database Management (MySQL): Stores incident data, device logs, and user information.</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Device Interface: For user interaction, alerts, and system configuration.</a:t>
            </a:r>
            <a:endParaRPr lang="en-US" sz="2500" dirty="0">
              <a:solidFill>
                <a:srgbClr val="000000"/>
              </a:solidFill>
              <a:latin typeface="Times New Roman Italics"/>
              <a:ea typeface="Times New Roman Italics"/>
              <a:cs typeface="Times New Roman Italics"/>
              <a:sym typeface="Times New Roman Italics"/>
            </a:endParaRPr>
          </a:p>
        </p:txBody>
      </p:sp>
      <p:sp>
        <p:nvSpPr>
          <p:cNvPr id="6" name="TextBox 6"/>
          <p:cNvSpPr txBox="1"/>
          <p:nvPr/>
        </p:nvSpPr>
        <p:spPr>
          <a:xfrm>
            <a:off x="1227464" y="2218984"/>
            <a:ext cx="7916536" cy="5873403"/>
          </a:xfrm>
          <a:prstGeom prst="rect">
            <a:avLst/>
          </a:prstGeom>
        </p:spPr>
        <p:txBody>
          <a:bodyPr wrap="square" lIns="0" tIns="0" rIns="0" bIns="0" rtlCol="0" anchor="t">
            <a:spAutoFit/>
          </a:bodyPr>
          <a:lstStyle/>
          <a:p>
            <a:pPr algn="l">
              <a:lnSpc>
                <a:spcPts val="3359"/>
              </a:lnSpc>
            </a:pPr>
            <a:r>
              <a:rPr lang="en-US" sz="2799" dirty="0">
                <a:solidFill>
                  <a:srgbClr val="000000"/>
                </a:solidFill>
                <a:latin typeface="Times New Roman Bold Italics"/>
                <a:ea typeface="Times New Roman Bold Italics"/>
                <a:cs typeface="Times New Roman Bold Italics"/>
                <a:sym typeface="Times New Roman Bold Italics"/>
              </a:rPr>
              <a:t>HARDWARE REQUIREMENTS:</a:t>
            </a:r>
          </a:p>
          <a:p>
            <a:pPr algn="l">
              <a:lnSpc>
                <a:spcPts val="3359"/>
              </a:lnSpc>
            </a:pPr>
            <a:endParaRPr lang="en-US" sz="2799" dirty="0">
              <a:solidFill>
                <a:srgbClr val="000000"/>
              </a:solidFill>
              <a:latin typeface="Times New Roman Bold Italics"/>
              <a:ea typeface="Times New Roman Bold Italics"/>
              <a:cs typeface="Times New Roman Bold Italics"/>
              <a:sym typeface="Times New Roman Bold Italics"/>
            </a:endParaRP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Microcontroller (</a:t>
            </a:r>
            <a:r>
              <a:rPr lang="en-US" sz="2500" dirty="0" err="1">
                <a:solidFill>
                  <a:srgbClr val="000000"/>
                </a:solidFill>
                <a:latin typeface="Times New Roman Bold Italics"/>
                <a:ea typeface="Times New Roman Bold Italics"/>
                <a:cs typeface="Times New Roman Bold Italics"/>
                <a:sym typeface="Times New Roman Bold Italics"/>
              </a:rPr>
              <a:t>NodeMCU</a:t>
            </a:r>
            <a:r>
              <a:rPr lang="en-US" sz="2500" dirty="0">
                <a:solidFill>
                  <a:srgbClr val="000000"/>
                </a:solidFill>
                <a:latin typeface="Times New Roman Bold Italics"/>
                <a:ea typeface="Times New Roman Bold Italics"/>
                <a:cs typeface="Times New Roman Bold Italics"/>
                <a:sym typeface="Times New Roman Bold Italics"/>
              </a:rPr>
              <a:t>): Central unit to manage sensors, buttons, and communication.</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Sensors: Includes MQ-135 for air quality, flame sensor for fire, and DHT22 for temperature &amp; humidity monitoring.</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Voice Recognition Module &amp; Push Buttons: Enables voice and manual emergency triggers.</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Solar-Powered LED &amp; Mini Speaker: Provides visual and audible emergency alerts.</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Wireless Communication Module: Facilitates real-time alerts and data transmission.</a:t>
            </a:r>
          </a:p>
          <a:p>
            <a:pPr marL="301626" lvl="1" indent="-150813" algn="l">
              <a:lnSpc>
                <a:spcPts val="3000"/>
              </a:lnSpc>
              <a:buFont typeface="Arial"/>
              <a:buChar char="•"/>
            </a:pPr>
            <a:r>
              <a:rPr lang="en-US" sz="2500" dirty="0">
                <a:solidFill>
                  <a:srgbClr val="000000"/>
                </a:solidFill>
                <a:latin typeface="Times New Roman Bold Italics"/>
                <a:ea typeface="Times New Roman Bold Italics"/>
                <a:cs typeface="Times New Roman Bold Italics"/>
                <a:sym typeface="Times New Roman Bold Italics"/>
              </a:rPr>
              <a:t>Power Supply &amp; Protective Enclosure: Solar-powered with backup and secure casing for all components.</a:t>
            </a:r>
            <a:endParaRPr lang="en-US" sz="2500" dirty="0">
              <a:solidFill>
                <a:srgbClr val="000000"/>
              </a:solidFill>
              <a:latin typeface="Times New Roman Italics"/>
              <a:ea typeface="Times New Roman Italics"/>
              <a:cs typeface="Times New Roman Italics"/>
              <a:sym typeface="Times New Roman Italics"/>
            </a:endParaRPr>
          </a:p>
        </p:txBody>
      </p:sp>
      <p:sp>
        <p:nvSpPr>
          <p:cNvPr id="7" name="TextBox 7"/>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98001" y="9205254"/>
            <a:ext cx="1138651" cy="755745"/>
          </a:xfrm>
          <a:custGeom>
            <a:avLst/>
            <a:gdLst/>
            <a:ahLst/>
            <a:cxnLst/>
            <a:rect l="l" t="t" r="r" b="b"/>
            <a:pathLst>
              <a:path w="1138651" h="755745">
                <a:moveTo>
                  <a:pt x="0" y="0"/>
                </a:moveTo>
                <a:lnTo>
                  <a:pt x="1138651" y="0"/>
                </a:lnTo>
                <a:lnTo>
                  <a:pt x="1138651" y="755745"/>
                </a:lnTo>
                <a:lnTo>
                  <a:pt x="0" y="755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943562" y="9163893"/>
            <a:ext cx="847528" cy="588944"/>
          </a:xfrm>
          <a:prstGeom prst="rect">
            <a:avLst/>
          </a:prstGeom>
        </p:spPr>
        <p:txBody>
          <a:bodyPr lIns="0" tIns="0" rIns="0" bIns="0" rtlCol="0" anchor="t">
            <a:spAutoFit/>
          </a:bodyPr>
          <a:lstStyle/>
          <a:p>
            <a:pPr algn="ctr">
              <a:lnSpc>
                <a:spcPts val="5032"/>
              </a:lnSpc>
            </a:pPr>
            <a:r>
              <a:rPr lang="en-US" sz="3595" dirty="0">
                <a:solidFill>
                  <a:srgbClr val="FFFFFF"/>
                </a:solidFill>
                <a:latin typeface="Times New Roman Bold"/>
                <a:ea typeface="Times New Roman Bold"/>
                <a:cs typeface="Times New Roman Bold"/>
                <a:sym typeface="Times New Roman Bold"/>
              </a:rPr>
              <a:t>9/21</a:t>
            </a:r>
          </a:p>
        </p:txBody>
      </p:sp>
      <p:sp>
        <p:nvSpPr>
          <p:cNvPr id="5" name="TextBox 5"/>
          <p:cNvSpPr txBox="1"/>
          <p:nvPr/>
        </p:nvSpPr>
        <p:spPr>
          <a:xfrm>
            <a:off x="1028700" y="666750"/>
            <a:ext cx="7924874" cy="873760"/>
          </a:xfrm>
          <a:prstGeom prst="rect">
            <a:avLst/>
          </a:prstGeom>
        </p:spPr>
        <p:txBody>
          <a:bodyPr lIns="0" tIns="0" rIns="0" bIns="0" rtlCol="0" anchor="t">
            <a:spAutoFit/>
          </a:bodyPr>
          <a:lstStyle/>
          <a:p>
            <a:pPr algn="ctr">
              <a:lnSpc>
                <a:spcPts val="6440"/>
              </a:lnSpc>
            </a:pPr>
            <a:r>
              <a:rPr lang="en-US" sz="4600">
                <a:solidFill>
                  <a:srgbClr val="000000"/>
                </a:solidFill>
                <a:latin typeface="Times New Roman Bold"/>
                <a:ea typeface="Times New Roman Bold"/>
                <a:cs typeface="Times New Roman Bold"/>
                <a:sym typeface="Times New Roman Bold"/>
              </a:rPr>
              <a:t>ARCHITECTURE DIAGRAM</a:t>
            </a:r>
          </a:p>
        </p:txBody>
      </p:sp>
      <p:sp>
        <p:nvSpPr>
          <p:cNvPr id="6" name="TextBox 6"/>
          <p:cNvSpPr txBox="1"/>
          <p:nvPr/>
        </p:nvSpPr>
        <p:spPr>
          <a:xfrm>
            <a:off x="2172703" y="8590128"/>
            <a:ext cx="13561741" cy="541020"/>
          </a:xfrm>
          <a:prstGeom prst="rect">
            <a:avLst/>
          </a:prstGeom>
        </p:spPr>
        <p:txBody>
          <a:bodyPr lIns="0" tIns="0" rIns="0" bIns="0" rtlCol="0" anchor="t">
            <a:spAutoFit/>
          </a:bodyPr>
          <a:lstStyle/>
          <a:p>
            <a:pPr algn="ctr">
              <a:lnSpc>
                <a:spcPts val="4500"/>
              </a:lnSpc>
            </a:pPr>
            <a:r>
              <a:rPr lang="en-US" sz="1800" dirty="0">
                <a:solidFill>
                  <a:srgbClr val="000000"/>
                </a:solidFill>
                <a:latin typeface="Times New Roman Bold"/>
                <a:ea typeface="Times New Roman Bold"/>
                <a:cs typeface="Times New Roman Bold"/>
                <a:sym typeface="Times New Roman Bold"/>
              </a:rPr>
              <a:t>Fig. No.1. Architectural Diagram of community</a:t>
            </a:r>
          </a:p>
        </p:txBody>
      </p:sp>
      <p:sp>
        <p:nvSpPr>
          <p:cNvPr id="7" name="TextBox 7"/>
          <p:cNvSpPr txBox="1"/>
          <p:nvPr/>
        </p:nvSpPr>
        <p:spPr>
          <a:xfrm>
            <a:off x="2338801" y="9281343"/>
            <a:ext cx="13538139" cy="436880"/>
          </a:xfrm>
          <a:prstGeom prst="rect">
            <a:avLst/>
          </a:prstGeom>
        </p:spPr>
        <p:txBody>
          <a:bodyPr lIns="0" tIns="0" rIns="0" bIns="0" rtlCol="0" anchor="t">
            <a:spAutoFit/>
          </a:bodyPr>
          <a:lstStyle/>
          <a:p>
            <a:pPr algn="ctr">
              <a:lnSpc>
                <a:spcPts val="3220"/>
              </a:lnSpc>
            </a:pPr>
            <a:r>
              <a:rPr lang="en-US" sz="2300">
                <a:solidFill>
                  <a:srgbClr val="2EE6E3"/>
                </a:solidFill>
                <a:latin typeface="Times New Roman"/>
                <a:ea typeface="Times New Roman"/>
                <a:cs typeface="Times New Roman"/>
                <a:sym typeface="Times New Roman"/>
              </a:rPr>
              <a:t>AI-INTEGRATED HOME AND COMMUNITY PROTECTION SYSTEM SUPPORT SDG 11</a:t>
            </a:r>
          </a:p>
        </p:txBody>
      </p:sp>
      <p:sp>
        <p:nvSpPr>
          <p:cNvPr id="8" name="TextBox 8"/>
          <p:cNvSpPr txBox="1"/>
          <p:nvPr/>
        </p:nvSpPr>
        <p:spPr>
          <a:xfrm>
            <a:off x="351347" y="9176679"/>
            <a:ext cx="1628699" cy="594131"/>
          </a:xfrm>
          <a:prstGeom prst="rect">
            <a:avLst/>
          </a:prstGeom>
        </p:spPr>
        <p:txBody>
          <a:bodyPr lIns="0" tIns="0" rIns="0" bIns="0" rtlCol="0" anchor="t">
            <a:spAutoFit/>
          </a:bodyPr>
          <a:lstStyle/>
          <a:p>
            <a:pPr algn="l">
              <a:lnSpc>
                <a:spcPts val="2430"/>
              </a:lnSpc>
            </a:pPr>
            <a:r>
              <a:rPr lang="en-US" sz="1736">
                <a:solidFill>
                  <a:srgbClr val="2EE6E3"/>
                </a:solidFill>
                <a:latin typeface="Canva Sans"/>
                <a:ea typeface="Canva Sans"/>
                <a:cs typeface="Canva Sans"/>
                <a:sym typeface="Canva Sans"/>
              </a:rPr>
              <a:t>1159- Thanush</a:t>
            </a:r>
          </a:p>
          <a:p>
            <a:pPr algn="l">
              <a:lnSpc>
                <a:spcPts val="2430"/>
              </a:lnSpc>
            </a:pPr>
            <a:r>
              <a:rPr lang="en-US" sz="1736">
                <a:solidFill>
                  <a:srgbClr val="2EE6E3"/>
                </a:solidFill>
                <a:latin typeface="Canva Sans"/>
                <a:ea typeface="Canva Sans"/>
                <a:cs typeface="Canva Sans"/>
                <a:sym typeface="Canva Sans"/>
              </a:rPr>
              <a:t>1131- Santhosh</a:t>
            </a:r>
          </a:p>
        </p:txBody>
      </p:sp>
      <p:sp>
        <p:nvSpPr>
          <p:cNvPr id="3" name="Freeform 14">
            <a:extLst>
              <a:ext uri="{FF2B5EF4-FFF2-40B4-BE49-F238E27FC236}">
                <a16:creationId xmlns:a16="http://schemas.microsoft.com/office/drawing/2014/main" id="{3B7B6012-E3F7-1721-E0FC-54FAFDD28BE3}"/>
              </a:ext>
            </a:extLst>
          </p:cNvPr>
          <p:cNvSpPr/>
          <p:nvPr/>
        </p:nvSpPr>
        <p:spPr>
          <a:xfrm>
            <a:off x="2733477" y="1333500"/>
            <a:ext cx="12748786" cy="6943027"/>
          </a:xfrm>
          <a:custGeom>
            <a:avLst/>
            <a:gdLst/>
            <a:ahLst/>
            <a:cxnLst/>
            <a:rect l="l" t="t" r="r" b="b"/>
            <a:pathLst>
              <a:path w="14225353" h="8070960">
                <a:moveTo>
                  <a:pt x="0" y="0"/>
                </a:moveTo>
                <a:lnTo>
                  <a:pt x="14225352" y="0"/>
                </a:lnTo>
                <a:lnTo>
                  <a:pt x="14225352" y="8070960"/>
                </a:lnTo>
                <a:lnTo>
                  <a:pt x="0" y="8070960"/>
                </a:lnTo>
                <a:lnTo>
                  <a:pt x="0" y="0"/>
                </a:lnTo>
                <a:close/>
              </a:path>
            </a:pathLst>
          </a:custGeom>
          <a:blipFill>
            <a:blip r:embed="rId4"/>
            <a:stretch>
              <a:fillRect r="-864"/>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1772</Words>
  <Application>Microsoft Office PowerPoint</Application>
  <PresentationFormat>Custom</PresentationFormat>
  <Paragraphs>185</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TT Rounds Condensed</vt:lpstr>
      <vt:lpstr>Times New Roman Italics</vt:lpstr>
      <vt:lpstr>Arial</vt:lpstr>
      <vt:lpstr>Times New Roman</vt:lpstr>
      <vt:lpstr>Calibri</vt:lpstr>
      <vt:lpstr>Times New Roman Bold</vt:lpstr>
      <vt:lpstr>Canva Sans</vt:lpstr>
      <vt:lpstr>Engravers MT</vt:lpstr>
      <vt:lpstr>Times New Roman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18.pptx</dc:title>
  <dc:creator>Thanush</dc:creator>
  <cp:lastModifiedBy>Thanush K</cp:lastModifiedBy>
  <cp:revision>4</cp:revision>
  <dcterms:created xsi:type="dcterms:W3CDTF">2006-08-16T00:00:00Z</dcterms:created>
  <dcterms:modified xsi:type="dcterms:W3CDTF">2025-04-14T14:37:59Z</dcterms:modified>
  <dc:identifier>DAGN8H8iYcc</dc:identifier>
</cp:coreProperties>
</file>